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theme/themeOverride5.xml" ContentType="application/vnd.openxmlformats-officedocument.themeOverr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harts/chart7.xml" ContentType="application/vnd.openxmlformats-officedocument.drawingml.chart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theme/themeOverride8.xml" ContentType="application/vnd.openxmlformats-officedocument.themeOverride+xml"/>
  <Override PartName="/ppt/theme/themeOverride11.xml" ContentType="application/vnd.openxmlformats-officedocument.themeOverr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theme/themeOverride6.xml" ContentType="application/vnd.openxmlformats-officedocument.themeOverr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theme/themeOverride4.xml" ContentType="application/vnd.openxmlformats-officedocument.themeOverr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charts/chart2.xml" ContentType="application/vnd.openxmlformats-officedocument.drawingml.chart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Override10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theme/themeOverride3.xml" ContentType="application/vnd.openxmlformats-officedocument.themeOverr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colors6.xml" ContentType="application/vnd.openxmlformats-officedocument.drawingml.diagramColors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bookmarkIdSeed="5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513" r:id="rId2"/>
    <p:sldId id="517" r:id="rId3"/>
    <p:sldId id="329" r:id="rId4"/>
    <p:sldId id="549" r:id="rId5"/>
    <p:sldId id="547" r:id="rId6"/>
    <p:sldId id="575" r:id="rId7"/>
    <p:sldId id="557" r:id="rId8"/>
    <p:sldId id="550" r:id="rId9"/>
    <p:sldId id="551" r:id="rId10"/>
    <p:sldId id="571" r:id="rId11"/>
    <p:sldId id="592" r:id="rId12"/>
    <p:sldId id="515" r:id="rId13"/>
    <p:sldId id="565" r:id="rId14"/>
    <p:sldId id="362" r:id="rId15"/>
    <p:sldId id="586" r:id="rId16"/>
    <p:sldId id="590" r:id="rId17"/>
    <p:sldId id="499" r:id="rId18"/>
    <p:sldId id="435" r:id="rId19"/>
    <p:sldId id="562" r:id="rId20"/>
    <p:sldId id="579" r:id="rId21"/>
    <p:sldId id="561" r:id="rId22"/>
    <p:sldId id="588" r:id="rId23"/>
    <p:sldId id="525" r:id="rId24"/>
    <p:sldId id="568" r:id="rId25"/>
    <p:sldId id="567" r:id="rId26"/>
    <p:sldId id="594" r:id="rId27"/>
    <p:sldId id="526" r:id="rId28"/>
    <p:sldId id="563" r:id="rId29"/>
    <p:sldId id="595" r:id="rId30"/>
    <p:sldId id="569" r:id="rId31"/>
    <p:sldId id="489" r:id="rId32"/>
    <p:sldId id="543" r:id="rId33"/>
    <p:sldId id="518" r:id="rId34"/>
    <p:sldId id="519" r:id="rId35"/>
    <p:sldId id="521" r:id="rId36"/>
    <p:sldId id="523" r:id="rId37"/>
    <p:sldId id="524" r:id="rId38"/>
    <p:sldId id="570" r:id="rId39"/>
    <p:sldId id="527" r:id="rId40"/>
    <p:sldId id="528" r:id="rId41"/>
    <p:sldId id="529" r:id="rId42"/>
    <p:sldId id="530" r:id="rId43"/>
    <p:sldId id="516" r:id="rId44"/>
    <p:sldId id="544" r:id="rId45"/>
    <p:sldId id="545" r:id="rId46"/>
    <p:sldId id="564" r:id="rId47"/>
    <p:sldId id="487" r:id="rId48"/>
  </p:sldIdLst>
  <p:sldSz cx="9144000" cy="6858000" type="screen4x3"/>
  <p:notesSz cx="6858000" cy="9144000"/>
  <p:embeddedFontLst>
    <p:embeddedFont>
      <p:font typeface="Jokerman LET"/>
      <p:regular r:id="rId51"/>
    </p:embeddedFont>
    <p:embeddedFont>
      <p:font typeface="Batik Regular"/>
      <p:regular r:id="rId52"/>
    </p:embeddedFont>
    <p:embeddedFont>
      <p:font typeface="Arial Narrow" pitchFamily="34" charset="0"/>
      <p:regular r:id="rId53"/>
      <p:bold r:id="rId54"/>
      <p:italic r:id="rId55"/>
      <p:boldItalic r:id="rId56"/>
    </p:embeddedFont>
    <p:embeddedFont>
      <p:font typeface="Comic Sans MS" pitchFamily="66" charset="0"/>
      <p:regular r:id="rId57"/>
      <p:bold r:id="rId58"/>
    </p:embeddedFont>
    <p:embeddedFont>
      <p:font typeface="Agency FB" pitchFamily="34" charset="0"/>
      <p:regular r:id="rId59"/>
      <p:bold r:id="rId60"/>
    </p:embeddedFont>
    <p:embeddedFont>
      <p:font typeface="Monotype Corsiva" pitchFamily="66" charset="0"/>
      <p:italic r:id="rId61"/>
    </p:embeddedFont>
    <p:embeddedFont>
      <p:font typeface="Broadway BT"/>
      <p:regular r:id="rId62"/>
    </p:embeddedFont>
    <p:embeddedFont>
      <p:font typeface="Earwig Factory" charset="0"/>
      <p:regular r:id="rId63"/>
    </p:embeddedFont>
    <p:embeddedFont>
      <p:font typeface="Tahoma" pitchFamily="34" charset="0"/>
      <p:regular r:id="rId64"/>
      <p:bold r:id="rId65"/>
    </p:embeddedFont>
    <p:embeddedFont>
      <p:font typeface="Verdana" pitchFamily="34" charset="0"/>
      <p:regular r:id="rId66"/>
      <p:bold r:id="rId67"/>
      <p:italic r:id="rId68"/>
      <p:boldItalic r:id="rId69"/>
    </p:embeddedFont>
    <p:embeddedFont>
      <p:font typeface="Arial Black" pitchFamily="34" charset="0"/>
      <p:bold r:id="rId70"/>
    </p:embeddedFont>
    <p:embeddedFont>
      <p:font typeface="Cambria Math" pitchFamily="18" charset="0"/>
      <p:regular r:id="rId71"/>
    </p:embeddedFont>
    <p:embeddedFont>
      <p:font typeface="Calibri" pitchFamily="34" charset="0"/>
      <p:regular r:id="rId72"/>
      <p:bold r:id="rId73"/>
      <p:italic r:id="rId74"/>
      <p:boldItalic r:id="rId75"/>
    </p:embeddedFont>
    <p:embeddedFont>
      <p:font typeface="Cambria" pitchFamily="18" charset="0"/>
      <p:regular r:id="rId76"/>
      <p:bold r:id="rId77"/>
      <p:italic r:id="rId78"/>
      <p:boldItalic r:id="rId79"/>
    </p:embeddedFont>
  </p:embeddedFontLst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33CC"/>
    <a:srgbClr val="008000"/>
    <a:srgbClr val="000066"/>
    <a:srgbClr val="993300"/>
    <a:srgbClr val="F3F3F3"/>
    <a:srgbClr val="000099"/>
    <a:srgbClr val="DCDCDC"/>
    <a:srgbClr val="C9C9C9"/>
    <a:srgbClr val="6AA3B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739" autoAdjust="0"/>
    <p:restoredTop sz="96667" autoAdjust="0"/>
  </p:normalViewPr>
  <p:slideViewPr>
    <p:cSldViewPr>
      <p:cViewPr>
        <p:scale>
          <a:sx n="80" d="100"/>
          <a:sy n="80" d="100"/>
        </p:scale>
        <p:origin x="-702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6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10.xlsx"/><Relationship Id="rId1" Type="http://schemas.openxmlformats.org/officeDocument/2006/relationships/themeOverride" Target="../theme/themeOverride10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11.xlsx"/><Relationship Id="rId1" Type="http://schemas.openxmlformats.org/officeDocument/2006/relationships/themeOverride" Target="../theme/themeOverride1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6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7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8.xlsx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9.xlsx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k-NN</c:v>
                </c:pt>
                <c:pt idx="1">
                  <c:v>NaiveBayes</c:v>
                </c:pt>
                <c:pt idx="2">
                  <c:v>NB-Shrinkage</c:v>
                </c:pt>
                <c:pt idx="3">
                  <c:v>SVM</c:v>
                </c:pt>
                <c:pt idx="4">
                  <c:v>Máxima Entropia</c:v>
                </c:pt>
                <c:pt idx="5">
                  <c:v>TF-IDF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0.60000000000000064</c:v>
                </c:pt>
                <c:pt idx="1">
                  <c:v>0.8</c:v>
                </c:pt>
                <c:pt idx="2">
                  <c:v>0.82000000000000062</c:v>
                </c:pt>
                <c:pt idx="3">
                  <c:v>0.4</c:v>
                </c:pt>
                <c:pt idx="4">
                  <c:v>0.68000000000000504</c:v>
                </c:pt>
                <c:pt idx="5">
                  <c:v>0.60000000000000064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k-NN</c:v>
                </c:pt>
                <c:pt idx="1">
                  <c:v>NaiveBayes</c:v>
                </c:pt>
                <c:pt idx="2">
                  <c:v>NB-Shrinkage</c:v>
                </c:pt>
                <c:pt idx="3">
                  <c:v>SVM</c:v>
                </c:pt>
                <c:pt idx="4">
                  <c:v>Máxima Entropia</c:v>
                </c:pt>
                <c:pt idx="5">
                  <c:v>TF-IDF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0.47000000000000008</c:v>
                </c:pt>
                <c:pt idx="1">
                  <c:v>0.63000000000000533</c:v>
                </c:pt>
                <c:pt idx="2">
                  <c:v>0.76000000000000534</c:v>
                </c:pt>
                <c:pt idx="3">
                  <c:v>0.44000000000000189</c:v>
                </c:pt>
                <c:pt idx="4">
                  <c:v>0.66000000000000614</c:v>
                </c:pt>
                <c:pt idx="5">
                  <c:v>0.59000000000000064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k-NN</c:v>
                </c:pt>
                <c:pt idx="1">
                  <c:v>NaiveBayes</c:v>
                </c:pt>
                <c:pt idx="2">
                  <c:v>NB-Shrinkage</c:v>
                </c:pt>
                <c:pt idx="3">
                  <c:v>SVM</c:v>
                </c:pt>
                <c:pt idx="4">
                  <c:v>Máxima Entropia</c:v>
                </c:pt>
                <c:pt idx="5">
                  <c:v>TF-IDF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0.53</c:v>
                </c:pt>
                <c:pt idx="1">
                  <c:v>0.70000000000000062</c:v>
                </c:pt>
                <c:pt idx="2">
                  <c:v>0.79</c:v>
                </c:pt>
                <c:pt idx="3">
                  <c:v>0.42000000000000032</c:v>
                </c:pt>
                <c:pt idx="4">
                  <c:v>0.67000000000000615</c:v>
                </c:pt>
                <c:pt idx="5">
                  <c:v>0.60000000000000064</c:v>
                </c:pt>
              </c:numCache>
            </c:numRef>
          </c:val>
        </c:ser>
        <c:axId val="89181184"/>
        <c:axId val="96953088"/>
      </c:barChart>
      <c:lineChart>
        <c:grouping val="standard"/>
        <c:ser>
          <c:idx val="3"/>
          <c:order val="3"/>
          <c:tx>
            <c:strRef>
              <c:f>Plan1!$E$1</c:f>
              <c:strCache>
                <c:ptCount val="1"/>
                <c:pt idx="0">
                  <c:v>tempo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strRef>
              <c:f>Plan1!$A$2:$A$7</c:f>
              <c:strCache>
                <c:ptCount val="6"/>
                <c:pt idx="0">
                  <c:v>k-NN</c:v>
                </c:pt>
                <c:pt idx="1">
                  <c:v>NaiveBayes</c:v>
                </c:pt>
                <c:pt idx="2">
                  <c:v>NB-Shrinkage</c:v>
                </c:pt>
                <c:pt idx="3">
                  <c:v>SVM</c:v>
                </c:pt>
                <c:pt idx="4">
                  <c:v>Máxima Entropia</c:v>
                </c:pt>
                <c:pt idx="5">
                  <c:v>TF-IDF</c:v>
                </c:pt>
              </c:strCache>
            </c:strRef>
          </c:cat>
          <c:val>
            <c:numRef>
              <c:f>Plan1!$E$2:$E$7</c:f>
              <c:numCache>
                <c:formatCode>0\s</c:formatCode>
                <c:ptCount val="6"/>
                <c:pt idx="0">
                  <c:v>6.79</c:v>
                </c:pt>
                <c:pt idx="1">
                  <c:v>19.829999999999988</c:v>
                </c:pt>
                <c:pt idx="2">
                  <c:v>19.190000000000001</c:v>
                </c:pt>
                <c:pt idx="3">
                  <c:v>20.22</c:v>
                </c:pt>
                <c:pt idx="4">
                  <c:v>20.407999999999987</c:v>
                </c:pt>
                <c:pt idx="5">
                  <c:v>5.8479999999999945</c:v>
                </c:pt>
              </c:numCache>
            </c:numRef>
          </c:val>
        </c:ser>
        <c:marker val="1"/>
        <c:axId val="96968704"/>
        <c:axId val="96954624"/>
      </c:lineChart>
      <c:catAx>
        <c:axId val="89181184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6953088"/>
        <c:crosses val="autoZero"/>
        <c:auto val="1"/>
        <c:lblAlgn val="ctr"/>
        <c:lblOffset val="100"/>
      </c:catAx>
      <c:valAx>
        <c:axId val="96953088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89181184"/>
        <c:crosses val="autoZero"/>
        <c:crossBetween val="between"/>
      </c:valAx>
      <c:valAx>
        <c:axId val="96954624"/>
        <c:scaling>
          <c:orientation val="minMax"/>
        </c:scaling>
        <c:axPos val="r"/>
        <c:numFmt formatCode="0\s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6968704"/>
        <c:crosses val="max"/>
        <c:crossBetween val="between"/>
      </c:valAx>
      <c:catAx>
        <c:axId val="96968704"/>
        <c:scaling>
          <c:orientation val="minMax"/>
        </c:scaling>
        <c:delete val="1"/>
        <c:axPos val="b"/>
        <c:tickLblPos val="nextTo"/>
        <c:crossAx val="96954624"/>
        <c:crosses val="autoZero"/>
        <c:auto val="1"/>
        <c:lblAlgn val="ctr"/>
        <c:lblOffset val="100"/>
      </c:cat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  <c:dispBlanksAs val="gap"/>
  </c:chart>
  <c:externalData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0.98</c:v>
                </c:pt>
                <c:pt idx="1">
                  <c:v>0.19</c:v>
                </c:pt>
                <c:pt idx="2">
                  <c:v>0.64000000000000346</c:v>
                </c:pt>
                <c:pt idx="3">
                  <c:v>0.51</c:v>
                </c:pt>
                <c:pt idx="4">
                  <c:v>0.59</c:v>
                </c:pt>
                <c:pt idx="5">
                  <c:v>0.58000000000000007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0.97000000000000064</c:v>
                </c:pt>
                <c:pt idx="1">
                  <c:v>0.21000000000000021</c:v>
                </c:pt>
                <c:pt idx="2">
                  <c:v>0.56000000000000005</c:v>
                </c:pt>
                <c:pt idx="3">
                  <c:v>0.85000000000000064</c:v>
                </c:pt>
                <c:pt idx="4">
                  <c:v>0.56000000000000005</c:v>
                </c:pt>
                <c:pt idx="5">
                  <c:v>0.63000000000000345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0.98</c:v>
                </c:pt>
                <c:pt idx="1">
                  <c:v>0.2</c:v>
                </c:pt>
                <c:pt idx="2">
                  <c:v>0.60000000000000064</c:v>
                </c:pt>
                <c:pt idx="3">
                  <c:v>0.63000000000000345</c:v>
                </c:pt>
                <c:pt idx="4">
                  <c:v>0.58000000000000007</c:v>
                </c:pt>
                <c:pt idx="5">
                  <c:v>0.60000000000000064</c:v>
                </c:pt>
              </c:numCache>
            </c:numRef>
          </c:val>
        </c:ser>
        <c:axId val="81892096"/>
        <c:axId val="81893632"/>
      </c:barChart>
      <c:catAx>
        <c:axId val="81892096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81893632"/>
        <c:crosses val="autoZero"/>
        <c:auto val="1"/>
        <c:lblAlgn val="ctr"/>
        <c:lblOffset val="100"/>
      </c:catAx>
      <c:valAx>
        <c:axId val="81893632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81892096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  <c:dispBlanksAs val="gap"/>
  </c:chart>
  <c:externalData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0.98</c:v>
                </c:pt>
                <c:pt idx="1">
                  <c:v>0.23</c:v>
                </c:pt>
                <c:pt idx="2">
                  <c:v>0.7400000000000031</c:v>
                </c:pt>
                <c:pt idx="3">
                  <c:v>0.45</c:v>
                </c:pt>
                <c:pt idx="4">
                  <c:v>0.60000000000000064</c:v>
                </c:pt>
                <c:pt idx="5">
                  <c:v>0.60000000000000064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0.97000000000000064</c:v>
                </c:pt>
                <c:pt idx="1">
                  <c:v>0.26</c:v>
                </c:pt>
                <c:pt idx="2">
                  <c:v>0.56000000000000005</c:v>
                </c:pt>
                <c:pt idx="3">
                  <c:v>0.86000000000000065</c:v>
                </c:pt>
                <c:pt idx="4">
                  <c:v>0.61000000000000065</c:v>
                </c:pt>
                <c:pt idx="5">
                  <c:v>0.65000000000000369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0.97000000000000064</c:v>
                </c:pt>
                <c:pt idx="1">
                  <c:v>0.24000000000000021</c:v>
                </c:pt>
                <c:pt idx="2">
                  <c:v>0.64000000000000346</c:v>
                </c:pt>
                <c:pt idx="3">
                  <c:v>0.59</c:v>
                </c:pt>
                <c:pt idx="4">
                  <c:v>0.60000000000000064</c:v>
                </c:pt>
                <c:pt idx="5">
                  <c:v>0.6200000000000031</c:v>
                </c:pt>
              </c:numCache>
            </c:numRef>
          </c:val>
        </c:ser>
        <c:axId val="82276352"/>
        <c:axId val="82277888"/>
      </c:barChart>
      <c:catAx>
        <c:axId val="82276352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82277888"/>
        <c:crosses val="autoZero"/>
        <c:auto val="1"/>
        <c:lblAlgn val="ctr"/>
        <c:lblOffset val="100"/>
      </c:catAx>
      <c:valAx>
        <c:axId val="82277888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82276352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  <c:dispBlanksAs val="gap"/>
  </c:chart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0.99</c:v>
                </c:pt>
                <c:pt idx="1">
                  <c:v>0.39000000000000257</c:v>
                </c:pt>
                <c:pt idx="2">
                  <c:v>0.95000000000000062</c:v>
                </c:pt>
                <c:pt idx="3">
                  <c:v>0.93</c:v>
                </c:pt>
                <c:pt idx="4">
                  <c:v>0.82000000000000062</c:v>
                </c:pt>
                <c:pt idx="5">
                  <c:v>0.82000000000000062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0.47000000000000008</c:v>
                </c:pt>
                <c:pt idx="2">
                  <c:v>0.94000000000000061</c:v>
                </c:pt>
                <c:pt idx="3">
                  <c:v>0.75000000000000466</c:v>
                </c:pt>
                <c:pt idx="4">
                  <c:v>0.64000000000000512</c:v>
                </c:pt>
                <c:pt idx="5">
                  <c:v>0.76000000000000512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0.43000000000000038</c:v>
                </c:pt>
                <c:pt idx="2">
                  <c:v>0.95000000000000062</c:v>
                </c:pt>
                <c:pt idx="3">
                  <c:v>0.83000000000000063</c:v>
                </c:pt>
                <c:pt idx="4">
                  <c:v>0.72000000000000064</c:v>
                </c:pt>
                <c:pt idx="5">
                  <c:v>0.79</c:v>
                </c:pt>
              </c:numCache>
            </c:numRef>
          </c:val>
        </c:ser>
        <c:axId val="97436032"/>
        <c:axId val="97437568"/>
      </c:barChart>
      <c:catAx>
        <c:axId val="97436032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7437568"/>
        <c:crosses val="autoZero"/>
        <c:auto val="1"/>
        <c:lblAlgn val="ctr"/>
        <c:lblOffset val="100"/>
      </c:catAx>
      <c:valAx>
        <c:axId val="97437568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7436032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  <c:dispBlanksAs val="gap"/>
  </c:chart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0.76000000000000356</c:v>
                </c:pt>
                <c:pt idx="2">
                  <c:v>0.94000000000000061</c:v>
                </c:pt>
                <c:pt idx="3">
                  <c:v>0.85000000000000064</c:v>
                </c:pt>
                <c:pt idx="4">
                  <c:v>0.92</c:v>
                </c:pt>
                <c:pt idx="5">
                  <c:v>0.89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0.42000000000000032</c:v>
                </c:pt>
                <c:pt idx="2">
                  <c:v>0.87000000000000322</c:v>
                </c:pt>
                <c:pt idx="3">
                  <c:v>0.93</c:v>
                </c:pt>
                <c:pt idx="4">
                  <c:v>0.79</c:v>
                </c:pt>
                <c:pt idx="5">
                  <c:v>0.8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0.54</c:v>
                </c:pt>
                <c:pt idx="2">
                  <c:v>0.91</c:v>
                </c:pt>
                <c:pt idx="3">
                  <c:v>0.89</c:v>
                </c:pt>
                <c:pt idx="4">
                  <c:v>0.85000000000000064</c:v>
                </c:pt>
                <c:pt idx="5">
                  <c:v>0.84000000000000064</c:v>
                </c:pt>
              </c:numCache>
            </c:numRef>
          </c:val>
        </c:ser>
        <c:axId val="97848704"/>
        <c:axId val="97854592"/>
      </c:barChart>
      <c:catAx>
        <c:axId val="97848704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7854592"/>
        <c:crosses val="autoZero"/>
        <c:auto val="1"/>
        <c:lblAlgn val="ctr"/>
        <c:lblOffset val="100"/>
      </c:catAx>
      <c:valAx>
        <c:axId val="97854592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7848704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  <c:dispBlanksAs val="gap"/>
  </c:chart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0.84000000000000064</c:v>
                </c:pt>
                <c:pt idx="2">
                  <c:v>0.96000000000000063</c:v>
                </c:pt>
                <c:pt idx="3">
                  <c:v>0.85000000000000064</c:v>
                </c:pt>
                <c:pt idx="4">
                  <c:v>0.93</c:v>
                </c:pt>
                <c:pt idx="5">
                  <c:v>0.92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0.42000000000000032</c:v>
                </c:pt>
                <c:pt idx="2">
                  <c:v>0.87000000000000322</c:v>
                </c:pt>
                <c:pt idx="3">
                  <c:v>0.95000000000000062</c:v>
                </c:pt>
                <c:pt idx="4">
                  <c:v>1</c:v>
                </c:pt>
                <c:pt idx="5">
                  <c:v>0.85000000000000064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0.56000000000000005</c:v>
                </c:pt>
                <c:pt idx="2">
                  <c:v>0.91</c:v>
                </c:pt>
                <c:pt idx="3">
                  <c:v>0.9</c:v>
                </c:pt>
                <c:pt idx="4">
                  <c:v>0.97000000000000064</c:v>
                </c:pt>
                <c:pt idx="5">
                  <c:v>0.88</c:v>
                </c:pt>
              </c:numCache>
            </c:numRef>
          </c:val>
        </c:ser>
        <c:axId val="98036352"/>
        <c:axId val="98144640"/>
      </c:barChart>
      <c:catAx>
        <c:axId val="98036352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8144640"/>
        <c:crosses val="autoZero"/>
        <c:auto val="1"/>
        <c:lblAlgn val="ctr"/>
        <c:lblOffset val="100"/>
      </c:catAx>
      <c:valAx>
        <c:axId val="98144640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8036352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  <c:dispBlanksAs val="gap"/>
  </c:chart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style val="5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lang="pt-BR" sz="2400"/>
            </a:pPr>
            <a:r>
              <a:rPr lang="en-US" sz="2400" dirty="0" err="1" smtClean="0"/>
              <a:t>Medida</a:t>
            </a:r>
            <a:r>
              <a:rPr lang="en-US" sz="2400" dirty="0" smtClean="0"/>
              <a:t>-F</a:t>
            </a:r>
            <a:endParaRPr lang="pt-BR" sz="2400" dirty="0"/>
          </a:p>
        </c:rich>
      </c:tx>
    </c:title>
    <c:plotArea>
      <c:layout>
        <c:manualLayout>
          <c:layoutTarget val="inner"/>
          <c:xMode val="edge"/>
          <c:yMode val="edge"/>
          <c:x val="9.9166533999524062E-2"/>
          <c:y val="0.30614235110727317"/>
          <c:w val="0.86768842906049071"/>
          <c:h val="0.5648403152382796"/>
        </c:manualLayout>
      </c:layout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Iteração 1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0.43000000000000038</c:v>
                </c:pt>
                <c:pt idx="2">
                  <c:v>0.95000000000000062</c:v>
                </c:pt>
                <c:pt idx="3">
                  <c:v>0.83000000000000063</c:v>
                </c:pt>
                <c:pt idx="4">
                  <c:v>0.72000000000000064</c:v>
                </c:pt>
                <c:pt idx="5">
                  <c:v>0.79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Iteração 2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0.54</c:v>
                </c:pt>
                <c:pt idx="2">
                  <c:v>0.91</c:v>
                </c:pt>
                <c:pt idx="3">
                  <c:v>0.89</c:v>
                </c:pt>
                <c:pt idx="4">
                  <c:v>0.85000000000000064</c:v>
                </c:pt>
                <c:pt idx="5">
                  <c:v>0.84000000000000064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Iteração 3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0.56000000000000005</c:v>
                </c:pt>
                <c:pt idx="2">
                  <c:v>0.91</c:v>
                </c:pt>
                <c:pt idx="3">
                  <c:v>0.9</c:v>
                </c:pt>
                <c:pt idx="4">
                  <c:v>0.97000000000000064</c:v>
                </c:pt>
                <c:pt idx="5">
                  <c:v>0.88</c:v>
                </c:pt>
              </c:numCache>
            </c:numRef>
          </c:val>
        </c:ser>
        <c:axId val="98129792"/>
        <c:axId val="98131328"/>
      </c:barChart>
      <c:catAx>
        <c:axId val="98129792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 sz="800"/>
            </a:pPr>
            <a:endParaRPr lang="pt-BR"/>
          </a:p>
        </c:txPr>
        <c:crossAx val="98131328"/>
        <c:crosses val="autoZero"/>
        <c:auto val="1"/>
        <c:lblAlgn val="ctr"/>
        <c:lblOffset val="100"/>
      </c:catAx>
      <c:valAx>
        <c:axId val="98131328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8129792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</c:chart>
  <c:externalData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style val="4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lang="pt-BR" sz="2400"/>
            </a:pPr>
            <a:r>
              <a:rPr lang="pt-BR" sz="2400" dirty="0" smtClean="0"/>
              <a:t>Revocação</a:t>
            </a:r>
            <a:endParaRPr lang="pt-BR" sz="2400" dirty="0"/>
          </a:p>
        </c:rich>
      </c:tx>
    </c:title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Iteração 1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0.47000000000000008</c:v>
                </c:pt>
                <c:pt idx="2">
                  <c:v>0.94000000000000061</c:v>
                </c:pt>
                <c:pt idx="3">
                  <c:v>0.75000000000000355</c:v>
                </c:pt>
                <c:pt idx="4">
                  <c:v>0.6400000000000039</c:v>
                </c:pt>
                <c:pt idx="5">
                  <c:v>0.76000000000000389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Iteração 2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0.42000000000000032</c:v>
                </c:pt>
                <c:pt idx="2">
                  <c:v>0.87000000000000344</c:v>
                </c:pt>
                <c:pt idx="3">
                  <c:v>0.93</c:v>
                </c:pt>
                <c:pt idx="4">
                  <c:v>0.79</c:v>
                </c:pt>
                <c:pt idx="5">
                  <c:v>0.8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Iteração 3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0.42000000000000032</c:v>
                </c:pt>
                <c:pt idx="2">
                  <c:v>0.87000000000000344</c:v>
                </c:pt>
                <c:pt idx="3">
                  <c:v>0.95000000000000062</c:v>
                </c:pt>
                <c:pt idx="4">
                  <c:v>1</c:v>
                </c:pt>
                <c:pt idx="5">
                  <c:v>0.85000000000000064</c:v>
                </c:pt>
              </c:numCache>
            </c:numRef>
          </c:val>
        </c:ser>
        <c:axId val="98345728"/>
        <c:axId val="98347264"/>
      </c:barChart>
      <c:catAx>
        <c:axId val="98345728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 sz="800"/>
            </a:pPr>
            <a:endParaRPr lang="pt-BR"/>
          </a:p>
        </c:txPr>
        <c:crossAx val="98347264"/>
        <c:crosses val="autoZero"/>
        <c:auto val="1"/>
        <c:lblAlgn val="ctr"/>
        <c:lblOffset val="100"/>
      </c:catAx>
      <c:valAx>
        <c:axId val="98347264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8345728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</c:chart>
  <c:externalData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style val="3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lang="pt-BR" sz="2400"/>
            </a:pPr>
            <a:r>
              <a:rPr lang="pt-BR" sz="2400" dirty="0" smtClean="0"/>
              <a:t>Precisão</a:t>
            </a:r>
            <a:endParaRPr lang="pt-BR" sz="2400" dirty="0"/>
          </a:p>
        </c:rich>
      </c:tx>
    </c:title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Iteração 1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0.99</c:v>
                </c:pt>
                <c:pt idx="1">
                  <c:v>0.39000000000000196</c:v>
                </c:pt>
                <c:pt idx="2">
                  <c:v>0.95000000000000062</c:v>
                </c:pt>
                <c:pt idx="3">
                  <c:v>0.93</c:v>
                </c:pt>
                <c:pt idx="4">
                  <c:v>0.82000000000000062</c:v>
                </c:pt>
                <c:pt idx="5">
                  <c:v>0.82000000000000062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Iteração 2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0.76000000000000389</c:v>
                </c:pt>
                <c:pt idx="2">
                  <c:v>0.94000000000000061</c:v>
                </c:pt>
                <c:pt idx="3">
                  <c:v>0.85000000000000064</c:v>
                </c:pt>
                <c:pt idx="4">
                  <c:v>0.92</c:v>
                </c:pt>
                <c:pt idx="5">
                  <c:v>0.89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Iteração 3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0.84000000000000064</c:v>
                </c:pt>
                <c:pt idx="2">
                  <c:v>0.96000000000000063</c:v>
                </c:pt>
                <c:pt idx="3">
                  <c:v>0.85000000000000064</c:v>
                </c:pt>
                <c:pt idx="4">
                  <c:v>0.93</c:v>
                </c:pt>
                <c:pt idx="5">
                  <c:v>0.92</c:v>
                </c:pt>
              </c:numCache>
            </c:numRef>
          </c:val>
        </c:ser>
        <c:axId val="98561408"/>
        <c:axId val="98583680"/>
      </c:barChart>
      <c:catAx>
        <c:axId val="98561408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 sz="800"/>
            </a:pPr>
            <a:endParaRPr lang="pt-BR"/>
          </a:p>
        </c:txPr>
        <c:crossAx val="98583680"/>
        <c:crosses val="autoZero"/>
        <c:auto val="1"/>
        <c:lblAlgn val="ctr"/>
        <c:lblOffset val="100"/>
      </c:catAx>
      <c:valAx>
        <c:axId val="98583680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8561408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</c:chart>
  <c:externalData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0.98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0.82000000000000062</c:v>
                </c:pt>
                <c:pt idx="3">
                  <c:v>1</c:v>
                </c:pt>
                <c:pt idx="4">
                  <c:v>1</c:v>
                </c:pt>
                <c:pt idx="5">
                  <c:v>0.96000000000000063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0.99</c:v>
                </c:pt>
                <c:pt idx="1">
                  <c:v>0</c:v>
                </c:pt>
                <c:pt idx="2">
                  <c:v>0.9</c:v>
                </c:pt>
                <c:pt idx="3">
                  <c:v>1</c:v>
                </c:pt>
                <c:pt idx="4">
                  <c:v>1</c:v>
                </c:pt>
                <c:pt idx="5">
                  <c:v>0.87000000000000466</c:v>
                </c:pt>
              </c:numCache>
            </c:numRef>
          </c:val>
        </c:ser>
        <c:axId val="98974336"/>
        <c:axId val="99017088"/>
      </c:barChart>
      <c:catAx>
        <c:axId val="98974336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9017088"/>
        <c:crosses val="autoZero"/>
        <c:auto val="1"/>
        <c:lblAlgn val="ctr"/>
        <c:lblOffset val="100"/>
      </c:catAx>
      <c:valAx>
        <c:axId val="99017088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8974336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  <c:dispBlanksAs val="gap"/>
  </c:chart>
  <c:externalData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axId val="98957184"/>
        <c:axId val="98958720"/>
      </c:barChart>
      <c:catAx>
        <c:axId val="98957184"/>
        <c:scaling>
          <c:orientation val="minMax"/>
        </c:scaling>
        <c:axPos val="b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8958720"/>
        <c:crosses val="autoZero"/>
        <c:auto val="1"/>
        <c:lblAlgn val="ctr"/>
        <c:lblOffset val="100"/>
      </c:catAx>
      <c:valAx>
        <c:axId val="98958720"/>
        <c:scaling>
          <c:orientation val="minMax"/>
          <c:max val="1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pt-BR"/>
            </a:pPr>
            <a:endParaRPr lang="pt-BR"/>
          </a:p>
        </c:txPr>
        <c:crossAx val="98957184"/>
        <c:crosses val="autoZero"/>
        <c:crossBetween val="between"/>
      </c:valAx>
    </c:plotArea>
    <c:legend>
      <c:legendPos val="t"/>
      <c:txPr>
        <a:bodyPr/>
        <a:lstStyle/>
        <a:p>
          <a:pPr>
            <a:defRPr lang="pt-BR"/>
          </a:pPr>
          <a:endParaRPr lang="pt-BR"/>
        </a:p>
      </c:txPr>
    </c:legend>
    <c:plotVisOnly val="1"/>
    <c:dispBlanksAs val="gap"/>
  </c:chart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03576F-5822-486E-A545-9ACCCE2D8394}" type="doc">
      <dgm:prSet loTypeId="urn:microsoft.com/office/officeart/2005/8/layout/process1" loCatId="process" qsTypeId="urn:microsoft.com/office/officeart/2005/8/quickstyle/3d2" qsCatId="3D" csTypeId="urn:microsoft.com/office/officeart/2005/8/colors/accent4_3" csCatId="accent4" phldr="1"/>
      <dgm:spPr/>
    </dgm:pt>
    <dgm:pt modelId="{5842DB5C-8ED9-4B0D-81C5-E3325DFF5234}">
      <dgm:prSet phldrT="[Texto]"/>
      <dgm:spPr/>
      <dgm:t>
        <a:bodyPr/>
        <a:lstStyle/>
        <a:p>
          <a:r>
            <a:rPr lang="en-US" b="1" dirty="0" err="1" smtClean="0"/>
            <a:t>EXTRAÇÃO</a:t>
          </a:r>
          <a:endParaRPr lang="pt-BR" b="1" dirty="0"/>
        </a:p>
      </dgm:t>
    </dgm:pt>
    <dgm:pt modelId="{4DE46146-1AF9-454E-98ED-9AEDE0B52346}" type="parTrans" cxnId="{14D918B4-2B48-46EB-B6F8-24DCF6EACBE8}">
      <dgm:prSet/>
      <dgm:spPr/>
      <dgm:t>
        <a:bodyPr/>
        <a:lstStyle/>
        <a:p>
          <a:endParaRPr lang="pt-BR"/>
        </a:p>
      </dgm:t>
    </dgm:pt>
    <dgm:pt modelId="{C52D4862-828F-4923-8A6A-37D6454BE930}" type="sibTrans" cxnId="{14D918B4-2B48-46EB-B6F8-24DCF6EACBE8}">
      <dgm:prSet/>
      <dgm:spPr/>
      <dgm:t>
        <a:bodyPr/>
        <a:lstStyle/>
        <a:p>
          <a:endParaRPr lang="pt-BR"/>
        </a:p>
      </dgm:t>
    </dgm:pt>
    <dgm:pt modelId="{A959E1BF-2002-4ECB-905A-95E34CB8A48E}">
      <dgm:prSet phldrT="[Texto]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SIMILARIDADE</a:t>
          </a:r>
          <a:endParaRPr lang="pt-BR" b="1" dirty="0"/>
        </a:p>
      </dgm:t>
    </dgm:pt>
    <dgm:pt modelId="{FDB65EC9-6ACB-42D4-B0D1-F05DB64D0E34}" type="parTrans" cxnId="{58957158-DC7C-42CE-86FA-CB16EA3FF56D}">
      <dgm:prSet/>
      <dgm:spPr/>
      <dgm:t>
        <a:bodyPr/>
        <a:lstStyle/>
        <a:p>
          <a:endParaRPr lang="pt-BR"/>
        </a:p>
      </dgm:t>
    </dgm:pt>
    <dgm:pt modelId="{CF2EDABF-401F-4882-A410-F7ED30CD4EBB}" type="sibTrans" cxnId="{58957158-DC7C-42CE-86FA-CB16EA3FF56D}">
      <dgm:prSet/>
      <dgm:spPr/>
      <dgm:t>
        <a:bodyPr/>
        <a:lstStyle/>
        <a:p>
          <a:endParaRPr lang="pt-BR"/>
        </a:p>
      </dgm:t>
    </dgm:pt>
    <dgm:pt modelId="{3F3FDA2A-3A2B-4D11-B4A5-C0F3AF0C5A52}">
      <dgm:prSet phldrT="[Texto]"/>
      <dgm:spPr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MAPEAMENTO</a:t>
          </a:r>
          <a:endParaRPr lang="pt-BR" b="1" dirty="0"/>
        </a:p>
      </dgm:t>
    </dgm:pt>
    <dgm:pt modelId="{F9CE8FDC-2A7D-406C-BB0C-E8338968735F}" type="parTrans" cxnId="{9CCCCFB2-E62A-47AE-8B32-9B59507B7434}">
      <dgm:prSet/>
      <dgm:spPr/>
      <dgm:t>
        <a:bodyPr/>
        <a:lstStyle/>
        <a:p>
          <a:endParaRPr lang="pt-BR"/>
        </a:p>
      </dgm:t>
    </dgm:pt>
    <dgm:pt modelId="{07740B55-E8EC-4EDE-A5CF-3279BE036D2C}" type="sibTrans" cxnId="{9CCCCFB2-E62A-47AE-8B32-9B59507B7434}">
      <dgm:prSet/>
      <dgm:spPr/>
      <dgm:t>
        <a:bodyPr/>
        <a:lstStyle/>
        <a:p>
          <a:endParaRPr lang="pt-BR"/>
        </a:p>
      </dgm:t>
    </dgm:pt>
    <dgm:pt modelId="{94C3CA5C-6A15-45C0-9290-6882279BDE47}" type="pres">
      <dgm:prSet presAssocID="{0403576F-5822-486E-A545-9ACCCE2D8394}" presName="Name0" presStyleCnt="0">
        <dgm:presLayoutVars>
          <dgm:dir/>
          <dgm:resizeHandles val="exact"/>
        </dgm:presLayoutVars>
      </dgm:prSet>
      <dgm:spPr/>
    </dgm:pt>
    <dgm:pt modelId="{93A722BB-CA7F-4537-A739-5914F57B51DC}" type="pres">
      <dgm:prSet presAssocID="{5842DB5C-8ED9-4B0D-81C5-E3325DFF523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6A768-657D-4284-BBF7-2F435D208C8B}" type="pres">
      <dgm:prSet presAssocID="{C52D4862-828F-4923-8A6A-37D6454BE9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2970E8C1-68F0-4053-8D22-566983A16007}" type="pres">
      <dgm:prSet presAssocID="{C52D4862-828F-4923-8A6A-37D6454BE9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7602968B-A471-4883-87A5-858D396F2EEC}" type="pres">
      <dgm:prSet presAssocID="{A959E1BF-2002-4ECB-905A-95E34CB8A48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D3E6F3-06A0-48B5-B6DD-35D6BF84FB14}" type="pres">
      <dgm:prSet presAssocID="{CF2EDABF-401F-4882-A410-F7ED30CD4EBB}" presName="sibTrans" presStyleLbl="sibTrans2D1" presStyleIdx="1" presStyleCnt="2"/>
      <dgm:spPr/>
      <dgm:t>
        <a:bodyPr/>
        <a:lstStyle/>
        <a:p>
          <a:endParaRPr lang="pt-BR"/>
        </a:p>
      </dgm:t>
    </dgm:pt>
    <dgm:pt modelId="{CCCD9574-0AA0-4701-930D-2B22BA9027A6}" type="pres">
      <dgm:prSet presAssocID="{CF2EDABF-401F-4882-A410-F7ED30CD4EBB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6A1D2E71-E1DA-435C-BF51-AC9CDD2EA4D5}" type="pres">
      <dgm:prSet presAssocID="{3F3FDA2A-3A2B-4D11-B4A5-C0F3AF0C5A5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0C93BC0-DF84-4195-9508-E72FC0A250D5}" type="presOf" srcId="{5842DB5C-8ED9-4B0D-81C5-E3325DFF5234}" destId="{93A722BB-CA7F-4537-A739-5914F57B51DC}" srcOrd="0" destOrd="0" presId="urn:microsoft.com/office/officeart/2005/8/layout/process1"/>
    <dgm:cxn modelId="{D9372A1F-6A1D-4A68-BFF8-9B9CDE14971A}" type="presOf" srcId="{C52D4862-828F-4923-8A6A-37D6454BE930}" destId="{EE66A768-657D-4284-BBF7-2F435D208C8B}" srcOrd="0" destOrd="0" presId="urn:microsoft.com/office/officeart/2005/8/layout/process1"/>
    <dgm:cxn modelId="{58957158-DC7C-42CE-86FA-CB16EA3FF56D}" srcId="{0403576F-5822-486E-A545-9ACCCE2D8394}" destId="{A959E1BF-2002-4ECB-905A-95E34CB8A48E}" srcOrd="1" destOrd="0" parTransId="{FDB65EC9-6ACB-42D4-B0D1-F05DB64D0E34}" sibTransId="{CF2EDABF-401F-4882-A410-F7ED30CD4EBB}"/>
    <dgm:cxn modelId="{14D918B4-2B48-46EB-B6F8-24DCF6EACBE8}" srcId="{0403576F-5822-486E-A545-9ACCCE2D8394}" destId="{5842DB5C-8ED9-4B0D-81C5-E3325DFF5234}" srcOrd="0" destOrd="0" parTransId="{4DE46146-1AF9-454E-98ED-9AEDE0B52346}" sibTransId="{C52D4862-828F-4923-8A6A-37D6454BE930}"/>
    <dgm:cxn modelId="{CAF1B8FB-269A-44D0-9F2F-96D41009B097}" type="presOf" srcId="{3F3FDA2A-3A2B-4D11-B4A5-C0F3AF0C5A52}" destId="{6A1D2E71-E1DA-435C-BF51-AC9CDD2EA4D5}" srcOrd="0" destOrd="0" presId="urn:microsoft.com/office/officeart/2005/8/layout/process1"/>
    <dgm:cxn modelId="{9CCCCFB2-E62A-47AE-8B32-9B59507B7434}" srcId="{0403576F-5822-486E-A545-9ACCCE2D8394}" destId="{3F3FDA2A-3A2B-4D11-B4A5-C0F3AF0C5A52}" srcOrd="2" destOrd="0" parTransId="{F9CE8FDC-2A7D-406C-BB0C-E8338968735F}" sibTransId="{07740B55-E8EC-4EDE-A5CF-3279BE036D2C}"/>
    <dgm:cxn modelId="{C9D7197C-957C-467F-9B95-AA54BE6A941A}" type="presOf" srcId="{CF2EDABF-401F-4882-A410-F7ED30CD4EBB}" destId="{74D3E6F3-06A0-48B5-B6DD-35D6BF84FB14}" srcOrd="0" destOrd="0" presId="urn:microsoft.com/office/officeart/2005/8/layout/process1"/>
    <dgm:cxn modelId="{79CE5CA4-6982-4E49-9C1D-69C339C5E6FE}" type="presOf" srcId="{CF2EDABF-401F-4882-A410-F7ED30CD4EBB}" destId="{CCCD9574-0AA0-4701-930D-2B22BA9027A6}" srcOrd="1" destOrd="0" presId="urn:microsoft.com/office/officeart/2005/8/layout/process1"/>
    <dgm:cxn modelId="{CCD2AC3F-2376-43EC-95C7-C2792B1C45CA}" type="presOf" srcId="{C52D4862-828F-4923-8A6A-37D6454BE930}" destId="{2970E8C1-68F0-4053-8D22-566983A16007}" srcOrd="1" destOrd="0" presId="urn:microsoft.com/office/officeart/2005/8/layout/process1"/>
    <dgm:cxn modelId="{7797403F-3A03-4847-AB4C-90E9F400A22F}" type="presOf" srcId="{A959E1BF-2002-4ECB-905A-95E34CB8A48E}" destId="{7602968B-A471-4883-87A5-858D396F2EEC}" srcOrd="0" destOrd="0" presId="urn:microsoft.com/office/officeart/2005/8/layout/process1"/>
    <dgm:cxn modelId="{F4A5D47A-6AC8-4CF0-8EA3-F8FBF6817779}" type="presOf" srcId="{0403576F-5822-486E-A545-9ACCCE2D8394}" destId="{94C3CA5C-6A15-45C0-9290-6882279BDE47}" srcOrd="0" destOrd="0" presId="urn:microsoft.com/office/officeart/2005/8/layout/process1"/>
    <dgm:cxn modelId="{4CBAA033-AE46-4B1E-8BA6-D794510F41F3}" type="presParOf" srcId="{94C3CA5C-6A15-45C0-9290-6882279BDE47}" destId="{93A722BB-CA7F-4537-A739-5914F57B51DC}" srcOrd="0" destOrd="0" presId="urn:microsoft.com/office/officeart/2005/8/layout/process1"/>
    <dgm:cxn modelId="{37997F24-E66C-4E9A-9A87-D993AE453350}" type="presParOf" srcId="{94C3CA5C-6A15-45C0-9290-6882279BDE47}" destId="{EE66A768-657D-4284-BBF7-2F435D208C8B}" srcOrd="1" destOrd="0" presId="urn:microsoft.com/office/officeart/2005/8/layout/process1"/>
    <dgm:cxn modelId="{D914E80D-8F76-4DC1-A160-32F9ACC05FA9}" type="presParOf" srcId="{EE66A768-657D-4284-BBF7-2F435D208C8B}" destId="{2970E8C1-68F0-4053-8D22-566983A16007}" srcOrd="0" destOrd="0" presId="urn:microsoft.com/office/officeart/2005/8/layout/process1"/>
    <dgm:cxn modelId="{519D3329-32AA-4F10-87A2-3E48343CAC63}" type="presParOf" srcId="{94C3CA5C-6A15-45C0-9290-6882279BDE47}" destId="{7602968B-A471-4883-87A5-858D396F2EEC}" srcOrd="2" destOrd="0" presId="urn:microsoft.com/office/officeart/2005/8/layout/process1"/>
    <dgm:cxn modelId="{B5A32BDA-B501-452A-9F7E-60FBDB9A476D}" type="presParOf" srcId="{94C3CA5C-6A15-45C0-9290-6882279BDE47}" destId="{74D3E6F3-06A0-48B5-B6DD-35D6BF84FB14}" srcOrd="3" destOrd="0" presId="urn:microsoft.com/office/officeart/2005/8/layout/process1"/>
    <dgm:cxn modelId="{D07F19C6-C112-45C4-B34D-388EBDEA8CDA}" type="presParOf" srcId="{74D3E6F3-06A0-48B5-B6DD-35D6BF84FB14}" destId="{CCCD9574-0AA0-4701-930D-2B22BA9027A6}" srcOrd="0" destOrd="0" presId="urn:microsoft.com/office/officeart/2005/8/layout/process1"/>
    <dgm:cxn modelId="{D60F0215-C184-416B-999A-A89EBCF1D2A3}" type="presParOf" srcId="{94C3CA5C-6A15-45C0-9290-6882279BDE47}" destId="{6A1D2E71-E1DA-435C-BF51-AC9CDD2EA4D5}" srcOrd="4" destOrd="0" presId="urn:microsoft.com/office/officeart/2005/8/layout/process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03576F-5822-486E-A545-9ACCCE2D8394}" type="doc">
      <dgm:prSet loTypeId="urn:microsoft.com/office/officeart/2005/8/layout/process1" loCatId="process" qsTypeId="urn:microsoft.com/office/officeart/2005/8/quickstyle/3d2" qsCatId="3D" csTypeId="urn:microsoft.com/office/officeart/2005/8/colors/accent4_3" csCatId="accent4" phldr="1"/>
      <dgm:spPr/>
    </dgm:pt>
    <dgm:pt modelId="{5842DB5C-8ED9-4B0D-81C5-E3325DFF5234}">
      <dgm:prSet phldrT="[Texto]"/>
      <dgm:spPr/>
      <dgm:t>
        <a:bodyPr/>
        <a:lstStyle/>
        <a:p>
          <a:r>
            <a:rPr lang="en-US" b="1" dirty="0" err="1" smtClean="0"/>
            <a:t>EXTRAÇÃO</a:t>
          </a:r>
          <a:endParaRPr lang="pt-BR" b="1" dirty="0"/>
        </a:p>
      </dgm:t>
    </dgm:pt>
    <dgm:pt modelId="{4DE46146-1AF9-454E-98ED-9AEDE0B52346}" type="parTrans" cxnId="{14D918B4-2B48-46EB-B6F8-24DCF6EACBE8}">
      <dgm:prSet/>
      <dgm:spPr/>
      <dgm:t>
        <a:bodyPr/>
        <a:lstStyle/>
        <a:p>
          <a:endParaRPr lang="pt-BR"/>
        </a:p>
      </dgm:t>
    </dgm:pt>
    <dgm:pt modelId="{C52D4862-828F-4923-8A6A-37D6454BE930}" type="sibTrans" cxnId="{14D918B4-2B48-46EB-B6F8-24DCF6EACBE8}">
      <dgm:prSet/>
      <dgm:spPr/>
      <dgm:t>
        <a:bodyPr/>
        <a:lstStyle/>
        <a:p>
          <a:endParaRPr lang="pt-BR"/>
        </a:p>
      </dgm:t>
    </dgm:pt>
    <dgm:pt modelId="{A959E1BF-2002-4ECB-905A-95E34CB8A48E}">
      <dgm:prSet phldrT="[Texto]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SIMILARIDADE</a:t>
          </a:r>
          <a:endParaRPr lang="pt-BR" b="1" dirty="0"/>
        </a:p>
      </dgm:t>
    </dgm:pt>
    <dgm:pt modelId="{FDB65EC9-6ACB-42D4-B0D1-F05DB64D0E34}" type="parTrans" cxnId="{58957158-DC7C-42CE-86FA-CB16EA3FF56D}">
      <dgm:prSet/>
      <dgm:spPr/>
      <dgm:t>
        <a:bodyPr/>
        <a:lstStyle/>
        <a:p>
          <a:endParaRPr lang="pt-BR"/>
        </a:p>
      </dgm:t>
    </dgm:pt>
    <dgm:pt modelId="{CF2EDABF-401F-4882-A410-F7ED30CD4EBB}" type="sibTrans" cxnId="{58957158-DC7C-42CE-86FA-CB16EA3FF56D}">
      <dgm:prSet/>
      <dgm:spPr/>
      <dgm:t>
        <a:bodyPr/>
        <a:lstStyle/>
        <a:p>
          <a:endParaRPr lang="pt-BR"/>
        </a:p>
      </dgm:t>
    </dgm:pt>
    <dgm:pt modelId="{3F3FDA2A-3A2B-4D11-B4A5-C0F3AF0C5A52}">
      <dgm:prSet phldrT="[Texto]"/>
      <dgm:spPr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MAPEAMENTO</a:t>
          </a:r>
          <a:endParaRPr lang="pt-BR" b="1" dirty="0"/>
        </a:p>
      </dgm:t>
    </dgm:pt>
    <dgm:pt modelId="{F9CE8FDC-2A7D-406C-BB0C-E8338968735F}" type="parTrans" cxnId="{9CCCCFB2-E62A-47AE-8B32-9B59507B7434}">
      <dgm:prSet/>
      <dgm:spPr/>
      <dgm:t>
        <a:bodyPr/>
        <a:lstStyle/>
        <a:p>
          <a:endParaRPr lang="pt-BR"/>
        </a:p>
      </dgm:t>
    </dgm:pt>
    <dgm:pt modelId="{07740B55-E8EC-4EDE-A5CF-3279BE036D2C}" type="sibTrans" cxnId="{9CCCCFB2-E62A-47AE-8B32-9B59507B7434}">
      <dgm:prSet/>
      <dgm:spPr/>
      <dgm:t>
        <a:bodyPr/>
        <a:lstStyle/>
        <a:p>
          <a:endParaRPr lang="pt-BR"/>
        </a:p>
      </dgm:t>
    </dgm:pt>
    <dgm:pt modelId="{94C3CA5C-6A15-45C0-9290-6882279BDE47}" type="pres">
      <dgm:prSet presAssocID="{0403576F-5822-486E-A545-9ACCCE2D8394}" presName="Name0" presStyleCnt="0">
        <dgm:presLayoutVars>
          <dgm:dir/>
          <dgm:resizeHandles val="exact"/>
        </dgm:presLayoutVars>
      </dgm:prSet>
      <dgm:spPr/>
    </dgm:pt>
    <dgm:pt modelId="{93A722BB-CA7F-4537-A739-5914F57B51DC}" type="pres">
      <dgm:prSet presAssocID="{5842DB5C-8ED9-4B0D-81C5-E3325DFF523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6A768-657D-4284-BBF7-2F435D208C8B}" type="pres">
      <dgm:prSet presAssocID="{C52D4862-828F-4923-8A6A-37D6454BE9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2970E8C1-68F0-4053-8D22-566983A16007}" type="pres">
      <dgm:prSet presAssocID="{C52D4862-828F-4923-8A6A-37D6454BE9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7602968B-A471-4883-87A5-858D396F2EEC}" type="pres">
      <dgm:prSet presAssocID="{A959E1BF-2002-4ECB-905A-95E34CB8A48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D3E6F3-06A0-48B5-B6DD-35D6BF84FB14}" type="pres">
      <dgm:prSet presAssocID="{CF2EDABF-401F-4882-A410-F7ED30CD4EBB}" presName="sibTrans" presStyleLbl="sibTrans2D1" presStyleIdx="1" presStyleCnt="2"/>
      <dgm:spPr/>
      <dgm:t>
        <a:bodyPr/>
        <a:lstStyle/>
        <a:p>
          <a:endParaRPr lang="pt-BR"/>
        </a:p>
      </dgm:t>
    </dgm:pt>
    <dgm:pt modelId="{CCCD9574-0AA0-4701-930D-2B22BA9027A6}" type="pres">
      <dgm:prSet presAssocID="{CF2EDABF-401F-4882-A410-F7ED30CD4EBB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6A1D2E71-E1DA-435C-BF51-AC9CDD2EA4D5}" type="pres">
      <dgm:prSet presAssocID="{3F3FDA2A-3A2B-4D11-B4A5-C0F3AF0C5A5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76ED68B-98CF-48E4-B539-F7F521624235}" type="presOf" srcId="{CF2EDABF-401F-4882-A410-F7ED30CD4EBB}" destId="{74D3E6F3-06A0-48B5-B6DD-35D6BF84FB14}" srcOrd="0" destOrd="0" presId="urn:microsoft.com/office/officeart/2005/8/layout/process1"/>
    <dgm:cxn modelId="{58957158-DC7C-42CE-86FA-CB16EA3FF56D}" srcId="{0403576F-5822-486E-A545-9ACCCE2D8394}" destId="{A959E1BF-2002-4ECB-905A-95E34CB8A48E}" srcOrd="1" destOrd="0" parTransId="{FDB65EC9-6ACB-42D4-B0D1-F05DB64D0E34}" sibTransId="{CF2EDABF-401F-4882-A410-F7ED30CD4EBB}"/>
    <dgm:cxn modelId="{8552E6FC-807B-4F7F-B060-54433890A9CA}" type="presOf" srcId="{0403576F-5822-486E-A545-9ACCCE2D8394}" destId="{94C3CA5C-6A15-45C0-9290-6882279BDE47}" srcOrd="0" destOrd="0" presId="urn:microsoft.com/office/officeart/2005/8/layout/process1"/>
    <dgm:cxn modelId="{14D918B4-2B48-46EB-B6F8-24DCF6EACBE8}" srcId="{0403576F-5822-486E-A545-9ACCCE2D8394}" destId="{5842DB5C-8ED9-4B0D-81C5-E3325DFF5234}" srcOrd="0" destOrd="0" parTransId="{4DE46146-1AF9-454E-98ED-9AEDE0B52346}" sibTransId="{C52D4862-828F-4923-8A6A-37D6454BE930}"/>
    <dgm:cxn modelId="{6C0A3F7F-8AEB-4F9A-974D-3C5F73EE2A98}" type="presOf" srcId="{A959E1BF-2002-4ECB-905A-95E34CB8A48E}" destId="{7602968B-A471-4883-87A5-858D396F2EEC}" srcOrd="0" destOrd="0" presId="urn:microsoft.com/office/officeart/2005/8/layout/process1"/>
    <dgm:cxn modelId="{F3573886-37E6-48C5-82F9-35AA1F763908}" type="presOf" srcId="{5842DB5C-8ED9-4B0D-81C5-E3325DFF5234}" destId="{93A722BB-CA7F-4537-A739-5914F57B51DC}" srcOrd="0" destOrd="0" presId="urn:microsoft.com/office/officeart/2005/8/layout/process1"/>
    <dgm:cxn modelId="{341A14B0-DC4A-4E77-B7DD-6FE58CBE27DB}" type="presOf" srcId="{C52D4862-828F-4923-8A6A-37D6454BE930}" destId="{EE66A768-657D-4284-BBF7-2F435D208C8B}" srcOrd="0" destOrd="0" presId="urn:microsoft.com/office/officeart/2005/8/layout/process1"/>
    <dgm:cxn modelId="{52AA2109-E6DD-486F-B777-F7F41EBD45DC}" type="presOf" srcId="{CF2EDABF-401F-4882-A410-F7ED30CD4EBB}" destId="{CCCD9574-0AA0-4701-930D-2B22BA9027A6}" srcOrd="1" destOrd="0" presId="urn:microsoft.com/office/officeart/2005/8/layout/process1"/>
    <dgm:cxn modelId="{90C9CBF0-8195-47C3-84BA-0BEE5FA31B5C}" type="presOf" srcId="{C52D4862-828F-4923-8A6A-37D6454BE930}" destId="{2970E8C1-68F0-4053-8D22-566983A16007}" srcOrd="1" destOrd="0" presId="urn:microsoft.com/office/officeart/2005/8/layout/process1"/>
    <dgm:cxn modelId="{9CCCCFB2-E62A-47AE-8B32-9B59507B7434}" srcId="{0403576F-5822-486E-A545-9ACCCE2D8394}" destId="{3F3FDA2A-3A2B-4D11-B4A5-C0F3AF0C5A52}" srcOrd="2" destOrd="0" parTransId="{F9CE8FDC-2A7D-406C-BB0C-E8338968735F}" sibTransId="{07740B55-E8EC-4EDE-A5CF-3279BE036D2C}"/>
    <dgm:cxn modelId="{4733F413-F7F2-40DB-B664-FB8C5BD46C11}" type="presOf" srcId="{3F3FDA2A-3A2B-4D11-B4A5-C0F3AF0C5A52}" destId="{6A1D2E71-E1DA-435C-BF51-AC9CDD2EA4D5}" srcOrd="0" destOrd="0" presId="urn:microsoft.com/office/officeart/2005/8/layout/process1"/>
    <dgm:cxn modelId="{E8A5CCD8-4DB1-4375-BBDA-822B937854A8}" type="presParOf" srcId="{94C3CA5C-6A15-45C0-9290-6882279BDE47}" destId="{93A722BB-CA7F-4537-A739-5914F57B51DC}" srcOrd="0" destOrd="0" presId="urn:microsoft.com/office/officeart/2005/8/layout/process1"/>
    <dgm:cxn modelId="{FFF48ABC-B38D-4702-8BE2-14A73A53D725}" type="presParOf" srcId="{94C3CA5C-6A15-45C0-9290-6882279BDE47}" destId="{EE66A768-657D-4284-BBF7-2F435D208C8B}" srcOrd="1" destOrd="0" presId="urn:microsoft.com/office/officeart/2005/8/layout/process1"/>
    <dgm:cxn modelId="{67A16851-F86B-4D7C-8917-B888F92407F7}" type="presParOf" srcId="{EE66A768-657D-4284-BBF7-2F435D208C8B}" destId="{2970E8C1-68F0-4053-8D22-566983A16007}" srcOrd="0" destOrd="0" presId="urn:microsoft.com/office/officeart/2005/8/layout/process1"/>
    <dgm:cxn modelId="{67CA219E-C4CA-47F8-B071-492197EFB1D9}" type="presParOf" srcId="{94C3CA5C-6A15-45C0-9290-6882279BDE47}" destId="{7602968B-A471-4883-87A5-858D396F2EEC}" srcOrd="2" destOrd="0" presId="urn:microsoft.com/office/officeart/2005/8/layout/process1"/>
    <dgm:cxn modelId="{503A42CE-BBF6-4E54-BB6F-50B395272072}" type="presParOf" srcId="{94C3CA5C-6A15-45C0-9290-6882279BDE47}" destId="{74D3E6F3-06A0-48B5-B6DD-35D6BF84FB14}" srcOrd="3" destOrd="0" presId="urn:microsoft.com/office/officeart/2005/8/layout/process1"/>
    <dgm:cxn modelId="{98075C03-EDF9-4F23-B930-9A7273A59779}" type="presParOf" srcId="{74D3E6F3-06A0-48B5-B6DD-35D6BF84FB14}" destId="{CCCD9574-0AA0-4701-930D-2B22BA9027A6}" srcOrd="0" destOrd="0" presId="urn:microsoft.com/office/officeart/2005/8/layout/process1"/>
    <dgm:cxn modelId="{9D911C3E-ADAC-44D1-9941-EDD13EA719F3}" type="presParOf" srcId="{94C3CA5C-6A15-45C0-9290-6882279BDE47}" destId="{6A1D2E71-E1DA-435C-BF51-AC9CDD2EA4D5}" srcOrd="4" destOrd="0" presId="urn:microsoft.com/office/officeart/2005/8/layout/process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ACE314-AEE2-4098-8923-00B6B764840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BB5BFF6-B7AE-46E6-9E00-09657EC5B8BE}">
      <dgm:prSet phldrT="[Texto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 smtClean="0">
              <a:solidFill>
                <a:srgbClr val="000000"/>
              </a:solidFill>
            </a:rPr>
            <a:t>TESTE</a:t>
          </a:r>
          <a:endParaRPr lang="pt-BR" sz="1200" b="1" dirty="0">
            <a:solidFill>
              <a:srgbClr val="000000"/>
            </a:solidFill>
          </a:endParaRPr>
        </a:p>
      </dgm:t>
    </dgm:pt>
    <dgm:pt modelId="{12AB21DE-ACE2-46BA-8070-B98C48713C06}" type="parTrans" cxnId="{26F97475-DD95-4686-A610-2A98733ADEB6}">
      <dgm:prSet/>
      <dgm:spPr/>
      <dgm:t>
        <a:bodyPr/>
        <a:lstStyle/>
        <a:p>
          <a:endParaRPr lang="pt-BR" sz="1200"/>
        </a:p>
      </dgm:t>
    </dgm:pt>
    <dgm:pt modelId="{459D9FC5-61FF-4310-B147-AC7A6C46491C}" type="sibTrans" cxnId="{26F97475-DD95-4686-A610-2A98733ADEB6}">
      <dgm:prSet custT="1"/>
      <dgm:spPr/>
      <dgm:t>
        <a:bodyPr/>
        <a:lstStyle/>
        <a:p>
          <a:endParaRPr lang="pt-BR" sz="1200" dirty="0"/>
        </a:p>
      </dgm:t>
    </dgm:pt>
    <dgm:pt modelId="{36EAD830-1365-4341-863B-DCDF9C3C4741}">
      <dgm:prSet phldrT="[Texto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 smtClean="0">
              <a:solidFill>
                <a:srgbClr val="000000"/>
              </a:solidFill>
            </a:rPr>
            <a:t>TREINO</a:t>
          </a:r>
          <a:endParaRPr lang="pt-BR" sz="1200" b="1" dirty="0">
            <a:solidFill>
              <a:srgbClr val="000000"/>
            </a:solidFill>
          </a:endParaRPr>
        </a:p>
      </dgm:t>
    </dgm:pt>
    <dgm:pt modelId="{CFA01272-1850-4801-8FF9-8C00D7FABCB0}" type="parTrans" cxnId="{690EE52A-B6FA-4624-975A-1913890C73B6}">
      <dgm:prSet/>
      <dgm:spPr/>
      <dgm:t>
        <a:bodyPr/>
        <a:lstStyle/>
        <a:p>
          <a:endParaRPr lang="pt-BR" sz="1200"/>
        </a:p>
      </dgm:t>
    </dgm:pt>
    <dgm:pt modelId="{A5C33639-0691-4470-8983-BF5BF2B8CC56}" type="sibTrans" cxnId="{690EE52A-B6FA-4624-975A-1913890C73B6}">
      <dgm:prSet custT="1"/>
      <dgm:spPr/>
      <dgm:t>
        <a:bodyPr/>
        <a:lstStyle/>
        <a:p>
          <a:endParaRPr lang="pt-BR" sz="1200" dirty="0"/>
        </a:p>
      </dgm:t>
    </dgm:pt>
    <dgm:pt modelId="{A776B712-A57E-46B7-8913-97AB8AB1C059}">
      <dgm:prSet phldrT="[Tex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 smtClean="0"/>
            <a:t>Resultado</a:t>
          </a:r>
          <a:endParaRPr lang="en-US" sz="1200" dirty="0" smtClean="0"/>
        </a:p>
        <a:p>
          <a:r>
            <a:rPr lang="en-US" sz="1200" dirty="0" smtClean="0"/>
            <a:t>O1→O2</a:t>
          </a:r>
          <a:endParaRPr lang="pt-BR" sz="1200" dirty="0"/>
        </a:p>
      </dgm:t>
    </dgm:pt>
    <dgm:pt modelId="{450BE691-1C03-48CC-86D2-67E0590FB607}" type="parTrans" cxnId="{50992FED-FE61-48A3-86B7-C8462354C63A}">
      <dgm:prSet/>
      <dgm:spPr/>
      <dgm:t>
        <a:bodyPr/>
        <a:lstStyle/>
        <a:p>
          <a:endParaRPr lang="pt-BR" sz="1200"/>
        </a:p>
      </dgm:t>
    </dgm:pt>
    <dgm:pt modelId="{064138B4-E484-4A56-8072-5260ECD38128}" type="sibTrans" cxnId="{50992FED-FE61-48A3-86B7-C8462354C63A}">
      <dgm:prSet/>
      <dgm:spPr/>
      <dgm:t>
        <a:bodyPr/>
        <a:lstStyle/>
        <a:p>
          <a:endParaRPr lang="pt-BR" sz="1200"/>
        </a:p>
      </dgm:t>
    </dgm:pt>
    <dgm:pt modelId="{11A76368-F873-4D8A-9FB8-5445C99C2A38}" type="pres">
      <dgm:prSet presAssocID="{1DACE314-AEE2-4098-8923-00B6B7648408}" presName="Name0" presStyleCnt="0">
        <dgm:presLayoutVars>
          <dgm:dir/>
          <dgm:resizeHandles val="exact"/>
        </dgm:presLayoutVars>
      </dgm:prSet>
      <dgm:spPr/>
    </dgm:pt>
    <dgm:pt modelId="{36BACFF7-BC9C-4BA5-8066-E02338E1F980}" type="pres">
      <dgm:prSet presAssocID="{BBB5BFF6-B7AE-46E6-9E00-09657EC5B8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5116DF8-B7D0-47F4-A273-477EEE19D3C2}" type="pres">
      <dgm:prSet presAssocID="{459D9FC5-61FF-4310-B147-AC7A6C46491C}" presName="sibTrans" presStyleLbl="sibTrans2D1" presStyleIdx="0" presStyleCnt="2"/>
      <dgm:spPr/>
      <dgm:t>
        <a:bodyPr/>
        <a:lstStyle/>
        <a:p>
          <a:endParaRPr lang="pt-BR"/>
        </a:p>
      </dgm:t>
    </dgm:pt>
    <dgm:pt modelId="{389AA2C7-7617-4011-9C98-78A7EB402331}" type="pres">
      <dgm:prSet presAssocID="{459D9FC5-61FF-4310-B147-AC7A6C46491C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9832532F-606B-46F5-AD79-A9D8999CCE4B}" type="pres">
      <dgm:prSet presAssocID="{36EAD830-1365-4341-863B-DCDF9C3C474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FB9439-AEF4-4E47-8202-300918DF0B35}" type="pres">
      <dgm:prSet presAssocID="{A5C33639-0691-4470-8983-BF5BF2B8CC56}" presName="sibTrans" presStyleLbl="sibTrans2D1" presStyleIdx="1" presStyleCnt="2"/>
      <dgm:spPr/>
      <dgm:t>
        <a:bodyPr/>
        <a:lstStyle/>
        <a:p>
          <a:endParaRPr lang="pt-BR"/>
        </a:p>
      </dgm:t>
    </dgm:pt>
    <dgm:pt modelId="{EC7FB669-D0F1-4104-91AB-B404957B9417}" type="pres">
      <dgm:prSet presAssocID="{A5C33639-0691-4470-8983-BF5BF2B8CC56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76FE4E11-D0D5-4273-98EA-2FC366D6F8F2}" type="pres">
      <dgm:prSet presAssocID="{A776B712-A57E-46B7-8913-97AB8AB1C05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1EA8ADB-DC4E-4FD1-9A58-5882CC5D33F8}" type="presOf" srcId="{459D9FC5-61FF-4310-B147-AC7A6C46491C}" destId="{15116DF8-B7D0-47F4-A273-477EEE19D3C2}" srcOrd="0" destOrd="0" presId="urn:microsoft.com/office/officeart/2005/8/layout/process1"/>
    <dgm:cxn modelId="{AC6CFD2C-793A-48F0-9297-D53B9B89A0C2}" type="presOf" srcId="{A776B712-A57E-46B7-8913-97AB8AB1C059}" destId="{76FE4E11-D0D5-4273-98EA-2FC366D6F8F2}" srcOrd="0" destOrd="0" presId="urn:microsoft.com/office/officeart/2005/8/layout/process1"/>
    <dgm:cxn modelId="{D59821C0-BA6D-4587-A222-54D41293771C}" type="presOf" srcId="{459D9FC5-61FF-4310-B147-AC7A6C46491C}" destId="{389AA2C7-7617-4011-9C98-78A7EB402331}" srcOrd="1" destOrd="0" presId="urn:microsoft.com/office/officeart/2005/8/layout/process1"/>
    <dgm:cxn modelId="{50992FED-FE61-48A3-86B7-C8462354C63A}" srcId="{1DACE314-AEE2-4098-8923-00B6B7648408}" destId="{A776B712-A57E-46B7-8913-97AB8AB1C059}" srcOrd="2" destOrd="0" parTransId="{450BE691-1C03-48CC-86D2-67E0590FB607}" sibTransId="{064138B4-E484-4A56-8072-5260ECD38128}"/>
    <dgm:cxn modelId="{26F97475-DD95-4686-A610-2A98733ADEB6}" srcId="{1DACE314-AEE2-4098-8923-00B6B7648408}" destId="{BBB5BFF6-B7AE-46E6-9E00-09657EC5B8BE}" srcOrd="0" destOrd="0" parTransId="{12AB21DE-ACE2-46BA-8070-B98C48713C06}" sibTransId="{459D9FC5-61FF-4310-B147-AC7A6C46491C}"/>
    <dgm:cxn modelId="{1C456AB1-A294-4583-8C04-9B34BA962537}" type="presOf" srcId="{1DACE314-AEE2-4098-8923-00B6B7648408}" destId="{11A76368-F873-4D8A-9FB8-5445C99C2A38}" srcOrd="0" destOrd="0" presId="urn:microsoft.com/office/officeart/2005/8/layout/process1"/>
    <dgm:cxn modelId="{690EE52A-B6FA-4624-975A-1913890C73B6}" srcId="{1DACE314-AEE2-4098-8923-00B6B7648408}" destId="{36EAD830-1365-4341-863B-DCDF9C3C4741}" srcOrd="1" destOrd="0" parTransId="{CFA01272-1850-4801-8FF9-8C00D7FABCB0}" sibTransId="{A5C33639-0691-4470-8983-BF5BF2B8CC56}"/>
    <dgm:cxn modelId="{91B22488-E523-4334-B131-0D770050A192}" type="presOf" srcId="{BBB5BFF6-B7AE-46E6-9E00-09657EC5B8BE}" destId="{36BACFF7-BC9C-4BA5-8066-E02338E1F980}" srcOrd="0" destOrd="0" presId="urn:microsoft.com/office/officeart/2005/8/layout/process1"/>
    <dgm:cxn modelId="{8A83CC29-A681-4D5B-8868-25DBC95F5492}" type="presOf" srcId="{36EAD830-1365-4341-863B-DCDF9C3C4741}" destId="{9832532F-606B-46F5-AD79-A9D8999CCE4B}" srcOrd="0" destOrd="0" presId="urn:microsoft.com/office/officeart/2005/8/layout/process1"/>
    <dgm:cxn modelId="{FCD12D49-453D-46B0-A13D-8B0EC74DE805}" type="presOf" srcId="{A5C33639-0691-4470-8983-BF5BF2B8CC56}" destId="{EC7FB669-D0F1-4104-91AB-B404957B9417}" srcOrd="1" destOrd="0" presId="urn:microsoft.com/office/officeart/2005/8/layout/process1"/>
    <dgm:cxn modelId="{CEE109E4-5778-45BC-B7F8-2E3BC8D96718}" type="presOf" srcId="{A5C33639-0691-4470-8983-BF5BF2B8CC56}" destId="{F4FB9439-AEF4-4E47-8202-300918DF0B35}" srcOrd="0" destOrd="0" presId="urn:microsoft.com/office/officeart/2005/8/layout/process1"/>
    <dgm:cxn modelId="{536AEFBF-927A-4045-B753-A3AEF5BDFB16}" type="presParOf" srcId="{11A76368-F873-4D8A-9FB8-5445C99C2A38}" destId="{36BACFF7-BC9C-4BA5-8066-E02338E1F980}" srcOrd="0" destOrd="0" presId="urn:microsoft.com/office/officeart/2005/8/layout/process1"/>
    <dgm:cxn modelId="{36B40A8C-B103-4B80-95DC-8BD762145E1F}" type="presParOf" srcId="{11A76368-F873-4D8A-9FB8-5445C99C2A38}" destId="{15116DF8-B7D0-47F4-A273-477EEE19D3C2}" srcOrd="1" destOrd="0" presId="urn:microsoft.com/office/officeart/2005/8/layout/process1"/>
    <dgm:cxn modelId="{ED9666C9-F15A-4DBC-90F8-0C23A60F7624}" type="presParOf" srcId="{15116DF8-B7D0-47F4-A273-477EEE19D3C2}" destId="{389AA2C7-7617-4011-9C98-78A7EB402331}" srcOrd="0" destOrd="0" presId="urn:microsoft.com/office/officeart/2005/8/layout/process1"/>
    <dgm:cxn modelId="{E6CE783C-8156-47B0-9144-B65674EE5EA8}" type="presParOf" srcId="{11A76368-F873-4D8A-9FB8-5445C99C2A38}" destId="{9832532F-606B-46F5-AD79-A9D8999CCE4B}" srcOrd="2" destOrd="0" presId="urn:microsoft.com/office/officeart/2005/8/layout/process1"/>
    <dgm:cxn modelId="{DD9EA1E5-93C8-45D7-9B35-5E1BA550577D}" type="presParOf" srcId="{11A76368-F873-4D8A-9FB8-5445C99C2A38}" destId="{F4FB9439-AEF4-4E47-8202-300918DF0B35}" srcOrd="3" destOrd="0" presId="urn:microsoft.com/office/officeart/2005/8/layout/process1"/>
    <dgm:cxn modelId="{95C49BE6-7D8B-4A1C-8526-D8A9EA575962}" type="presParOf" srcId="{F4FB9439-AEF4-4E47-8202-300918DF0B35}" destId="{EC7FB669-D0F1-4104-91AB-B404957B9417}" srcOrd="0" destOrd="0" presId="urn:microsoft.com/office/officeart/2005/8/layout/process1"/>
    <dgm:cxn modelId="{8BA40F09-A50D-4680-9446-8BCCBEE50A1D}" type="presParOf" srcId="{11A76368-F873-4D8A-9FB8-5445C99C2A38}" destId="{76FE4E11-D0D5-4273-98EA-2FC366D6F8F2}" srcOrd="4" destOrd="0" presId="urn:microsoft.com/office/officeart/2005/8/layout/process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ACE314-AEE2-4098-8923-00B6B764840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BB5BFF6-B7AE-46E6-9E00-09657EC5B8BE}">
      <dgm:prSet phldrT="[Texto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 smtClean="0">
              <a:solidFill>
                <a:srgbClr val="000000"/>
              </a:solidFill>
            </a:rPr>
            <a:t>TESTE</a:t>
          </a:r>
          <a:endParaRPr lang="pt-BR" sz="1200" b="1" dirty="0">
            <a:solidFill>
              <a:srgbClr val="000000"/>
            </a:solidFill>
          </a:endParaRPr>
        </a:p>
      </dgm:t>
    </dgm:pt>
    <dgm:pt modelId="{12AB21DE-ACE2-46BA-8070-B98C48713C06}" type="parTrans" cxnId="{26F97475-DD95-4686-A610-2A98733ADEB6}">
      <dgm:prSet/>
      <dgm:spPr/>
      <dgm:t>
        <a:bodyPr/>
        <a:lstStyle/>
        <a:p>
          <a:endParaRPr lang="pt-BR" sz="1200"/>
        </a:p>
      </dgm:t>
    </dgm:pt>
    <dgm:pt modelId="{459D9FC5-61FF-4310-B147-AC7A6C46491C}" type="sibTrans" cxnId="{26F97475-DD95-4686-A610-2A98733ADEB6}">
      <dgm:prSet custT="1"/>
      <dgm:spPr/>
      <dgm:t>
        <a:bodyPr/>
        <a:lstStyle/>
        <a:p>
          <a:endParaRPr lang="pt-BR" sz="1200"/>
        </a:p>
      </dgm:t>
    </dgm:pt>
    <dgm:pt modelId="{36EAD830-1365-4341-863B-DCDF9C3C4741}">
      <dgm:prSet phldrT="[Texto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 smtClean="0">
              <a:solidFill>
                <a:srgbClr val="000000"/>
              </a:solidFill>
            </a:rPr>
            <a:t>TREINO</a:t>
          </a:r>
          <a:endParaRPr lang="pt-BR" sz="1200" b="1" dirty="0">
            <a:solidFill>
              <a:srgbClr val="000000"/>
            </a:solidFill>
          </a:endParaRPr>
        </a:p>
      </dgm:t>
    </dgm:pt>
    <dgm:pt modelId="{CFA01272-1850-4801-8FF9-8C00D7FABCB0}" type="parTrans" cxnId="{690EE52A-B6FA-4624-975A-1913890C73B6}">
      <dgm:prSet/>
      <dgm:spPr/>
      <dgm:t>
        <a:bodyPr/>
        <a:lstStyle/>
        <a:p>
          <a:endParaRPr lang="pt-BR" sz="1200"/>
        </a:p>
      </dgm:t>
    </dgm:pt>
    <dgm:pt modelId="{A5C33639-0691-4470-8983-BF5BF2B8CC56}" type="sibTrans" cxnId="{690EE52A-B6FA-4624-975A-1913890C73B6}">
      <dgm:prSet custT="1"/>
      <dgm:spPr/>
      <dgm:t>
        <a:bodyPr/>
        <a:lstStyle/>
        <a:p>
          <a:endParaRPr lang="pt-BR" sz="1200"/>
        </a:p>
      </dgm:t>
    </dgm:pt>
    <dgm:pt modelId="{A776B712-A57E-46B7-8913-97AB8AB1C059}">
      <dgm:prSet phldrT="[Tex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 smtClean="0"/>
            <a:t>Resultado</a:t>
          </a:r>
          <a:endParaRPr lang="en-US" sz="1200" dirty="0" smtClean="0"/>
        </a:p>
        <a:p>
          <a:r>
            <a:rPr lang="en-US" sz="1200" dirty="0" smtClean="0"/>
            <a:t>O2→O1</a:t>
          </a:r>
          <a:endParaRPr lang="pt-BR" sz="1200" dirty="0"/>
        </a:p>
      </dgm:t>
    </dgm:pt>
    <dgm:pt modelId="{450BE691-1C03-48CC-86D2-67E0590FB607}" type="parTrans" cxnId="{50992FED-FE61-48A3-86B7-C8462354C63A}">
      <dgm:prSet/>
      <dgm:spPr/>
      <dgm:t>
        <a:bodyPr/>
        <a:lstStyle/>
        <a:p>
          <a:endParaRPr lang="pt-BR" sz="1200"/>
        </a:p>
      </dgm:t>
    </dgm:pt>
    <dgm:pt modelId="{064138B4-E484-4A56-8072-5260ECD38128}" type="sibTrans" cxnId="{50992FED-FE61-48A3-86B7-C8462354C63A}">
      <dgm:prSet/>
      <dgm:spPr/>
      <dgm:t>
        <a:bodyPr/>
        <a:lstStyle/>
        <a:p>
          <a:endParaRPr lang="pt-BR" sz="1200"/>
        </a:p>
      </dgm:t>
    </dgm:pt>
    <dgm:pt modelId="{11A76368-F873-4D8A-9FB8-5445C99C2A38}" type="pres">
      <dgm:prSet presAssocID="{1DACE314-AEE2-4098-8923-00B6B7648408}" presName="Name0" presStyleCnt="0">
        <dgm:presLayoutVars>
          <dgm:dir/>
          <dgm:resizeHandles val="exact"/>
        </dgm:presLayoutVars>
      </dgm:prSet>
      <dgm:spPr/>
    </dgm:pt>
    <dgm:pt modelId="{36BACFF7-BC9C-4BA5-8066-E02338E1F980}" type="pres">
      <dgm:prSet presAssocID="{BBB5BFF6-B7AE-46E6-9E00-09657EC5B8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5116DF8-B7D0-47F4-A273-477EEE19D3C2}" type="pres">
      <dgm:prSet presAssocID="{459D9FC5-61FF-4310-B147-AC7A6C46491C}" presName="sibTrans" presStyleLbl="sibTrans2D1" presStyleIdx="0" presStyleCnt="2"/>
      <dgm:spPr/>
      <dgm:t>
        <a:bodyPr/>
        <a:lstStyle/>
        <a:p>
          <a:endParaRPr lang="pt-BR"/>
        </a:p>
      </dgm:t>
    </dgm:pt>
    <dgm:pt modelId="{389AA2C7-7617-4011-9C98-78A7EB402331}" type="pres">
      <dgm:prSet presAssocID="{459D9FC5-61FF-4310-B147-AC7A6C46491C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9832532F-606B-46F5-AD79-A9D8999CCE4B}" type="pres">
      <dgm:prSet presAssocID="{36EAD830-1365-4341-863B-DCDF9C3C474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FB9439-AEF4-4E47-8202-300918DF0B35}" type="pres">
      <dgm:prSet presAssocID="{A5C33639-0691-4470-8983-BF5BF2B8CC56}" presName="sibTrans" presStyleLbl="sibTrans2D1" presStyleIdx="1" presStyleCnt="2"/>
      <dgm:spPr/>
      <dgm:t>
        <a:bodyPr/>
        <a:lstStyle/>
        <a:p>
          <a:endParaRPr lang="pt-BR"/>
        </a:p>
      </dgm:t>
    </dgm:pt>
    <dgm:pt modelId="{EC7FB669-D0F1-4104-91AB-B404957B9417}" type="pres">
      <dgm:prSet presAssocID="{A5C33639-0691-4470-8983-BF5BF2B8CC56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76FE4E11-D0D5-4273-98EA-2FC366D6F8F2}" type="pres">
      <dgm:prSet presAssocID="{A776B712-A57E-46B7-8913-97AB8AB1C05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40F47A-AF95-4657-952C-2399E07D17B7}" type="presOf" srcId="{459D9FC5-61FF-4310-B147-AC7A6C46491C}" destId="{15116DF8-B7D0-47F4-A273-477EEE19D3C2}" srcOrd="0" destOrd="0" presId="urn:microsoft.com/office/officeart/2005/8/layout/process1"/>
    <dgm:cxn modelId="{50992FED-FE61-48A3-86B7-C8462354C63A}" srcId="{1DACE314-AEE2-4098-8923-00B6B7648408}" destId="{A776B712-A57E-46B7-8913-97AB8AB1C059}" srcOrd="2" destOrd="0" parTransId="{450BE691-1C03-48CC-86D2-67E0590FB607}" sibTransId="{064138B4-E484-4A56-8072-5260ECD38128}"/>
    <dgm:cxn modelId="{26F97475-DD95-4686-A610-2A98733ADEB6}" srcId="{1DACE314-AEE2-4098-8923-00B6B7648408}" destId="{BBB5BFF6-B7AE-46E6-9E00-09657EC5B8BE}" srcOrd="0" destOrd="0" parTransId="{12AB21DE-ACE2-46BA-8070-B98C48713C06}" sibTransId="{459D9FC5-61FF-4310-B147-AC7A6C46491C}"/>
    <dgm:cxn modelId="{6080152B-F75C-4F12-9097-25182A25752F}" type="presOf" srcId="{BBB5BFF6-B7AE-46E6-9E00-09657EC5B8BE}" destId="{36BACFF7-BC9C-4BA5-8066-E02338E1F980}" srcOrd="0" destOrd="0" presId="urn:microsoft.com/office/officeart/2005/8/layout/process1"/>
    <dgm:cxn modelId="{C41F7755-AF55-4792-A354-92A8D4AC58FE}" type="presOf" srcId="{A5C33639-0691-4470-8983-BF5BF2B8CC56}" destId="{EC7FB669-D0F1-4104-91AB-B404957B9417}" srcOrd="1" destOrd="0" presId="urn:microsoft.com/office/officeart/2005/8/layout/process1"/>
    <dgm:cxn modelId="{690EE52A-B6FA-4624-975A-1913890C73B6}" srcId="{1DACE314-AEE2-4098-8923-00B6B7648408}" destId="{36EAD830-1365-4341-863B-DCDF9C3C4741}" srcOrd="1" destOrd="0" parTransId="{CFA01272-1850-4801-8FF9-8C00D7FABCB0}" sibTransId="{A5C33639-0691-4470-8983-BF5BF2B8CC56}"/>
    <dgm:cxn modelId="{355DAC4E-4847-4030-87E5-35BE1D3EE5C8}" type="presOf" srcId="{A776B712-A57E-46B7-8913-97AB8AB1C059}" destId="{76FE4E11-D0D5-4273-98EA-2FC366D6F8F2}" srcOrd="0" destOrd="0" presId="urn:microsoft.com/office/officeart/2005/8/layout/process1"/>
    <dgm:cxn modelId="{58589FA2-EF2C-4470-9F2C-259E6A8D9FFF}" type="presOf" srcId="{36EAD830-1365-4341-863B-DCDF9C3C4741}" destId="{9832532F-606B-46F5-AD79-A9D8999CCE4B}" srcOrd="0" destOrd="0" presId="urn:microsoft.com/office/officeart/2005/8/layout/process1"/>
    <dgm:cxn modelId="{90CF0279-F286-446E-8C51-DCD44C70B008}" type="presOf" srcId="{A5C33639-0691-4470-8983-BF5BF2B8CC56}" destId="{F4FB9439-AEF4-4E47-8202-300918DF0B35}" srcOrd="0" destOrd="0" presId="urn:microsoft.com/office/officeart/2005/8/layout/process1"/>
    <dgm:cxn modelId="{F61679DA-905E-4B94-8B2A-0EB0A8ADD402}" type="presOf" srcId="{459D9FC5-61FF-4310-B147-AC7A6C46491C}" destId="{389AA2C7-7617-4011-9C98-78A7EB402331}" srcOrd="1" destOrd="0" presId="urn:microsoft.com/office/officeart/2005/8/layout/process1"/>
    <dgm:cxn modelId="{CBD262DF-640F-4265-9055-5FD50C7600AA}" type="presOf" srcId="{1DACE314-AEE2-4098-8923-00B6B7648408}" destId="{11A76368-F873-4D8A-9FB8-5445C99C2A38}" srcOrd="0" destOrd="0" presId="urn:microsoft.com/office/officeart/2005/8/layout/process1"/>
    <dgm:cxn modelId="{82744CD6-A360-4592-8897-61068C108F14}" type="presParOf" srcId="{11A76368-F873-4D8A-9FB8-5445C99C2A38}" destId="{36BACFF7-BC9C-4BA5-8066-E02338E1F980}" srcOrd="0" destOrd="0" presId="urn:microsoft.com/office/officeart/2005/8/layout/process1"/>
    <dgm:cxn modelId="{FFA13465-CFEE-416C-A68B-FD8576F20369}" type="presParOf" srcId="{11A76368-F873-4D8A-9FB8-5445C99C2A38}" destId="{15116DF8-B7D0-47F4-A273-477EEE19D3C2}" srcOrd="1" destOrd="0" presId="urn:microsoft.com/office/officeart/2005/8/layout/process1"/>
    <dgm:cxn modelId="{B297B2EA-6BBF-4854-B5EB-3DFED242927E}" type="presParOf" srcId="{15116DF8-B7D0-47F4-A273-477EEE19D3C2}" destId="{389AA2C7-7617-4011-9C98-78A7EB402331}" srcOrd="0" destOrd="0" presId="urn:microsoft.com/office/officeart/2005/8/layout/process1"/>
    <dgm:cxn modelId="{F40F3D9B-AF7F-4878-A2B5-BEC801D5FD94}" type="presParOf" srcId="{11A76368-F873-4D8A-9FB8-5445C99C2A38}" destId="{9832532F-606B-46F5-AD79-A9D8999CCE4B}" srcOrd="2" destOrd="0" presId="urn:microsoft.com/office/officeart/2005/8/layout/process1"/>
    <dgm:cxn modelId="{EEB6E338-C228-4BC0-82D3-B43A41733144}" type="presParOf" srcId="{11A76368-F873-4D8A-9FB8-5445C99C2A38}" destId="{F4FB9439-AEF4-4E47-8202-300918DF0B35}" srcOrd="3" destOrd="0" presId="urn:microsoft.com/office/officeart/2005/8/layout/process1"/>
    <dgm:cxn modelId="{145A107D-A79D-452F-A4A3-D7218D36253D}" type="presParOf" srcId="{F4FB9439-AEF4-4E47-8202-300918DF0B35}" destId="{EC7FB669-D0F1-4104-91AB-B404957B9417}" srcOrd="0" destOrd="0" presId="urn:microsoft.com/office/officeart/2005/8/layout/process1"/>
    <dgm:cxn modelId="{DA6EC9CF-2167-4B15-A4FE-2B87BA1D6DF2}" type="presParOf" srcId="{11A76368-F873-4D8A-9FB8-5445C99C2A38}" destId="{76FE4E11-D0D5-4273-98EA-2FC366D6F8F2}" srcOrd="4" destOrd="0" presId="urn:microsoft.com/office/officeart/2005/8/layout/process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4020BE-EFFA-420C-81CB-BF1A7D0D786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2985520-647D-4E06-8C90-65AF1B8532F4}">
      <dgm:prSet custT="1"/>
      <dgm:spPr/>
      <dgm:t>
        <a:bodyPr/>
        <a:lstStyle/>
        <a:p>
          <a:pPr rtl="0"/>
          <a:r>
            <a:rPr kumimoji="1" lang="en-US" sz="1200" b="1" dirty="0" err="1" smtClean="0"/>
            <a:t>CLASSIFICAÇÃO</a:t>
          </a:r>
          <a:endParaRPr kumimoji="1" lang="pt-BR" sz="1200" b="1" dirty="0"/>
        </a:p>
      </dgm:t>
    </dgm:pt>
    <dgm:pt modelId="{073C2260-9D87-4B44-89DC-F9664FF00B22}" type="parTrans" cxnId="{D84795B6-0923-4AD7-ABEA-6264E037B5EB}">
      <dgm:prSet/>
      <dgm:spPr/>
      <dgm:t>
        <a:bodyPr/>
        <a:lstStyle/>
        <a:p>
          <a:endParaRPr lang="pt-BR"/>
        </a:p>
      </dgm:t>
    </dgm:pt>
    <dgm:pt modelId="{9EF6BCDB-7A1B-46D0-925A-80E20C856679}" type="sibTrans" cxnId="{D84795B6-0923-4AD7-ABEA-6264E037B5EB}">
      <dgm:prSet/>
      <dgm:spPr/>
      <dgm:t>
        <a:bodyPr/>
        <a:lstStyle/>
        <a:p>
          <a:endParaRPr lang="pt-BR"/>
        </a:p>
      </dgm:t>
    </dgm:pt>
    <dgm:pt modelId="{CD04E644-2BD8-4AB5-AEB3-BD051B0F0D8C}" type="pres">
      <dgm:prSet presAssocID="{A54020BE-EFFA-420C-81CB-BF1A7D0D786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E5A6A58-048E-4E9D-86C1-19A9B52B903F}" type="pres">
      <dgm:prSet presAssocID="{A54020BE-EFFA-420C-81CB-BF1A7D0D7861}" presName="arrow" presStyleLbl="bgShp" presStyleIdx="0" presStyleCnt="1"/>
      <dgm:spPr>
        <a:solidFill>
          <a:srgbClr val="C00000">
            <a:alpha val="50000"/>
          </a:srgbClr>
        </a:solidFill>
      </dgm:spPr>
    </dgm:pt>
    <dgm:pt modelId="{5913FDD3-8B4A-47A0-98F7-7E2820472EA8}" type="pres">
      <dgm:prSet presAssocID="{A54020BE-EFFA-420C-81CB-BF1A7D0D7861}" presName="points" presStyleCnt="0"/>
      <dgm:spPr/>
    </dgm:pt>
    <dgm:pt modelId="{61C1C99D-D13A-4543-9151-34929AD0A17A}" type="pres">
      <dgm:prSet presAssocID="{A2985520-647D-4E06-8C90-65AF1B8532F4}" presName="compositeA" presStyleCnt="0"/>
      <dgm:spPr/>
    </dgm:pt>
    <dgm:pt modelId="{E555552D-992D-4854-B888-D237A899CF26}" type="pres">
      <dgm:prSet presAssocID="{A2985520-647D-4E06-8C90-65AF1B8532F4}" presName="textA" presStyleLbl="revTx" presStyleIdx="0" presStyleCnt="1" custScaleX="111328" custScaleY="9998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0A59AF4-51CB-4AD5-8049-03E91342B138}" type="pres">
      <dgm:prSet presAssocID="{A2985520-647D-4E06-8C90-65AF1B8532F4}" presName="circleA" presStyleLbl="node1" presStyleIdx="0" presStyleCnt="1"/>
      <dgm:spPr/>
    </dgm:pt>
    <dgm:pt modelId="{7E37B8D8-0866-42D7-8B0C-11FE4D006183}" type="pres">
      <dgm:prSet presAssocID="{A2985520-647D-4E06-8C90-65AF1B8532F4}" presName="spaceA" presStyleCnt="0"/>
      <dgm:spPr/>
    </dgm:pt>
  </dgm:ptLst>
  <dgm:cxnLst>
    <dgm:cxn modelId="{30957F47-7FD4-4D9C-825A-7350439FC846}" type="presOf" srcId="{A54020BE-EFFA-420C-81CB-BF1A7D0D7861}" destId="{CD04E644-2BD8-4AB5-AEB3-BD051B0F0D8C}" srcOrd="0" destOrd="0" presId="urn:microsoft.com/office/officeart/2005/8/layout/hProcess11"/>
    <dgm:cxn modelId="{D84795B6-0923-4AD7-ABEA-6264E037B5EB}" srcId="{A54020BE-EFFA-420C-81CB-BF1A7D0D7861}" destId="{A2985520-647D-4E06-8C90-65AF1B8532F4}" srcOrd="0" destOrd="0" parTransId="{073C2260-9D87-4B44-89DC-F9664FF00B22}" sibTransId="{9EF6BCDB-7A1B-46D0-925A-80E20C856679}"/>
    <dgm:cxn modelId="{525D6D41-52B6-45FD-BDEE-0AA39525DAC6}" type="presOf" srcId="{A2985520-647D-4E06-8C90-65AF1B8532F4}" destId="{E555552D-992D-4854-B888-D237A899CF26}" srcOrd="0" destOrd="0" presId="urn:microsoft.com/office/officeart/2005/8/layout/hProcess11"/>
    <dgm:cxn modelId="{240608CA-3476-4600-AD1B-172BFF9BDE31}" type="presParOf" srcId="{CD04E644-2BD8-4AB5-AEB3-BD051B0F0D8C}" destId="{CE5A6A58-048E-4E9D-86C1-19A9B52B903F}" srcOrd="0" destOrd="0" presId="urn:microsoft.com/office/officeart/2005/8/layout/hProcess11"/>
    <dgm:cxn modelId="{8A6AE513-219F-422D-93BC-0CB0C18116BC}" type="presParOf" srcId="{CD04E644-2BD8-4AB5-AEB3-BD051B0F0D8C}" destId="{5913FDD3-8B4A-47A0-98F7-7E2820472EA8}" srcOrd="1" destOrd="0" presId="urn:microsoft.com/office/officeart/2005/8/layout/hProcess11"/>
    <dgm:cxn modelId="{F5820923-954B-4EA0-8424-222E4BFD6002}" type="presParOf" srcId="{5913FDD3-8B4A-47A0-98F7-7E2820472EA8}" destId="{61C1C99D-D13A-4543-9151-34929AD0A17A}" srcOrd="0" destOrd="0" presId="urn:microsoft.com/office/officeart/2005/8/layout/hProcess11"/>
    <dgm:cxn modelId="{DDC53AC1-50C6-46FB-99FF-BF2AEABC1AB9}" type="presParOf" srcId="{61C1C99D-D13A-4543-9151-34929AD0A17A}" destId="{E555552D-992D-4854-B888-D237A899CF26}" srcOrd="0" destOrd="0" presId="urn:microsoft.com/office/officeart/2005/8/layout/hProcess11"/>
    <dgm:cxn modelId="{7604DB14-3FC1-4A03-B1F9-1C56FF7FBD8E}" type="presParOf" srcId="{61C1C99D-D13A-4543-9151-34929AD0A17A}" destId="{60A59AF4-51CB-4AD5-8049-03E91342B138}" srcOrd="1" destOrd="0" presId="urn:microsoft.com/office/officeart/2005/8/layout/hProcess11"/>
    <dgm:cxn modelId="{6C2057D4-FF0F-40DD-B35E-51872CDACDBA}" type="presParOf" srcId="{61C1C99D-D13A-4543-9151-34929AD0A17A}" destId="{7E37B8D8-0866-42D7-8B0C-11FE4D006183}" srcOrd="2" destOrd="0" presId="urn:microsoft.com/office/officeart/2005/8/layout/hProcess1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4020BE-EFFA-420C-81CB-BF1A7D0D786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2985520-647D-4E06-8C90-65AF1B8532F4}">
      <dgm:prSet custT="1"/>
      <dgm:spPr/>
      <dgm:t>
        <a:bodyPr/>
        <a:lstStyle/>
        <a:p>
          <a:pPr rtl="0"/>
          <a:r>
            <a:rPr kumimoji="1" lang="en-US" sz="1200" b="1" dirty="0" err="1" smtClean="0"/>
            <a:t>CLASSIFICAÇÃO</a:t>
          </a:r>
          <a:endParaRPr kumimoji="1" lang="pt-BR" sz="1200" b="1" dirty="0"/>
        </a:p>
      </dgm:t>
    </dgm:pt>
    <dgm:pt modelId="{073C2260-9D87-4B44-89DC-F9664FF00B22}" type="parTrans" cxnId="{D84795B6-0923-4AD7-ABEA-6264E037B5EB}">
      <dgm:prSet/>
      <dgm:spPr/>
      <dgm:t>
        <a:bodyPr/>
        <a:lstStyle/>
        <a:p>
          <a:endParaRPr lang="pt-BR"/>
        </a:p>
      </dgm:t>
    </dgm:pt>
    <dgm:pt modelId="{9EF6BCDB-7A1B-46D0-925A-80E20C856679}" type="sibTrans" cxnId="{D84795B6-0923-4AD7-ABEA-6264E037B5EB}">
      <dgm:prSet/>
      <dgm:spPr/>
      <dgm:t>
        <a:bodyPr/>
        <a:lstStyle/>
        <a:p>
          <a:endParaRPr lang="pt-BR"/>
        </a:p>
      </dgm:t>
    </dgm:pt>
    <dgm:pt modelId="{CD04E644-2BD8-4AB5-AEB3-BD051B0F0D8C}" type="pres">
      <dgm:prSet presAssocID="{A54020BE-EFFA-420C-81CB-BF1A7D0D786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E5A6A58-048E-4E9D-86C1-19A9B52B903F}" type="pres">
      <dgm:prSet presAssocID="{A54020BE-EFFA-420C-81CB-BF1A7D0D7861}" presName="arrow" presStyleLbl="bgShp" presStyleIdx="0" presStyleCnt="1"/>
      <dgm:spPr>
        <a:solidFill>
          <a:srgbClr val="C00000">
            <a:alpha val="50000"/>
          </a:srgbClr>
        </a:solidFill>
      </dgm:spPr>
    </dgm:pt>
    <dgm:pt modelId="{5913FDD3-8B4A-47A0-98F7-7E2820472EA8}" type="pres">
      <dgm:prSet presAssocID="{A54020BE-EFFA-420C-81CB-BF1A7D0D7861}" presName="points" presStyleCnt="0"/>
      <dgm:spPr/>
    </dgm:pt>
    <dgm:pt modelId="{61C1C99D-D13A-4543-9151-34929AD0A17A}" type="pres">
      <dgm:prSet presAssocID="{A2985520-647D-4E06-8C90-65AF1B8532F4}" presName="compositeA" presStyleCnt="0"/>
      <dgm:spPr/>
    </dgm:pt>
    <dgm:pt modelId="{E555552D-992D-4854-B888-D237A899CF26}" type="pres">
      <dgm:prSet presAssocID="{A2985520-647D-4E06-8C90-65AF1B8532F4}" presName="textA" presStyleLbl="revTx" presStyleIdx="0" presStyleCnt="1" custScaleX="111328" custScaleY="9998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0A59AF4-51CB-4AD5-8049-03E91342B138}" type="pres">
      <dgm:prSet presAssocID="{A2985520-647D-4E06-8C90-65AF1B8532F4}" presName="circleA" presStyleLbl="node1" presStyleIdx="0" presStyleCnt="1"/>
      <dgm:spPr/>
    </dgm:pt>
    <dgm:pt modelId="{7E37B8D8-0866-42D7-8B0C-11FE4D006183}" type="pres">
      <dgm:prSet presAssocID="{A2985520-647D-4E06-8C90-65AF1B8532F4}" presName="spaceA" presStyleCnt="0"/>
      <dgm:spPr/>
    </dgm:pt>
  </dgm:ptLst>
  <dgm:cxnLst>
    <dgm:cxn modelId="{B8F00D68-FB1B-46E3-BA8F-A4D1119BB9D8}" type="presOf" srcId="{A54020BE-EFFA-420C-81CB-BF1A7D0D7861}" destId="{CD04E644-2BD8-4AB5-AEB3-BD051B0F0D8C}" srcOrd="0" destOrd="0" presId="urn:microsoft.com/office/officeart/2005/8/layout/hProcess11"/>
    <dgm:cxn modelId="{54829708-C3BA-42EE-AF48-5CEA30741DAF}" type="presOf" srcId="{A2985520-647D-4E06-8C90-65AF1B8532F4}" destId="{E555552D-992D-4854-B888-D237A899CF26}" srcOrd="0" destOrd="0" presId="urn:microsoft.com/office/officeart/2005/8/layout/hProcess11"/>
    <dgm:cxn modelId="{D84795B6-0923-4AD7-ABEA-6264E037B5EB}" srcId="{A54020BE-EFFA-420C-81CB-BF1A7D0D7861}" destId="{A2985520-647D-4E06-8C90-65AF1B8532F4}" srcOrd="0" destOrd="0" parTransId="{073C2260-9D87-4B44-89DC-F9664FF00B22}" sibTransId="{9EF6BCDB-7A1B-46D0-925A-80E20C856679}"/>
    <dgm:cxn modelId="{DCB0EB52-A4F1-4777-8536-B7EE3ED172FD}" type="presParOf" srcId="{CD04E644-2BD8-4AB5-AEB3-BD051B0F0D8C}" destId="{CE5A6A58-048E-4E9D-86C1-19A9B52B903F}" srcOrd="0" destOrd="0" presId="urn:microsoft.com/office/officeart/2005/8/layout/hProcess11"/>
    <dgm:cxn modelId="{B532813D-66E8-4A7B-B57D-FDF81D2C54CB}" type="presParOf" srcId="{CD04E644-2BD8-4AB5-AEB3-BD051B0F0D8C}" destId="{5913FDD3-8B4A-47A0-98F7-7E2820472EA8}" srcOrd="1" destOrd="0" presId="urn:microsoft.com/office/officeart/2005/8/layout/hProcess11"/>
    <dgm:cxn modelId="{1035FF62-DDFA-4D51-A9B8-DAE1A3BB89AF}" type="presParOf" srcId="{5913FDD3-8B4A-47A0-98F7-7E2820472EA8}" destId="{61C1C99D-D13A-4543-9151-34929AD0A17A}" srcOrd="0" destOrd="0" presId="urn:microsoft.com/office/officeart/2005/8/layout/hProcess11"/>
    <dgm:cxn modelId="{BEC5100F-E2AD-471A-8251-9E48791FECB0}" type="presParOf" srcId="{61C1C99D-D13A-4543-9151-34929AD0A17A}" destId="{E555552D-992D-4854-B888-D237A899CF26}" srcOrd="0" destOrd="0" presId="urn:microsoft.com/office/officeart/2005/8/layout/hProcess11"/>
    <dgm:cxn modelId="{9BD2AFBE-AD96-4237-80EC-871EB3F361CC}" type="presParOf" srcId="{61C1C99D-D13A-4543-9151-34929AD0A17A}" destId="{60A59AF4-51CB-4AD5-8049-03E91342B138}" srcOrd="1" destOrd="0" presId="urn:microsoft.com/office/officeart/2005/8/layout/hProcess11"/>
    <dgm:cxn modelId="{00A2D2E7-94B7-4327-8B57-DE8C3C34917B}" type="presParOf" srcId="{61C1C99D-D13A-4543-9151-34929AD0A17A}" destId="{7E37B8D8-0866-42D7-8B0C-11FE4D006183}" srcOrd="2" destOrd="0" presId="urn:microsoft.com/office/officeart/2005/8/layout/hProcess11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03576F-5822-486E-A545-9ACCCE2D8394}" type="doc">
      <dgm:prSet loTypeId="urn:microsoft.com/office/officeart/2005/8/layout/process1" loCatId="process" qsTypeId="urn:microsoft.com/office/officeart/2005/8/quickstyle/3d2" qsCatId="3D" csTypeId="urn:microsoft.com/office/officeart/2005/8/colors/accent4_3" csCatId="accent4" phldr="1"/>
      <dgm:spPr/>
    </dgm:pt>
    <dgm:pt modelId="{5842DB5C-8ED9-4B0D-81C5-E3325DFF5234}">
      <dgm:prSet phldrT="[Texto]"/>
      <dgm:spPr/>
      <dgm:t>
        <a:bodyPr/>
        <a:lstStyle/>
        <a:p>
          <a:r>
            <a:rPr lang="en-US" b="1" dirty="0" err="1" smtClean="0"/>
            <a:t>EXTRAÇÃO</a:t>
          </a:r>
          <a:endParaRPr lang="pt-BR" b="1" dirty="0"/>
        </a:p>
      </dgm:t>
    </dgm:pt>
    <dgm:pt modelId="{4DE46146-1AF9-454E-98ED-9AEDE0B52346}" type="parTrans" cxnId="{14D918B4-2B48-46EB-B6F8-24DCF6EACBE8}">
      <dgm:prSet/>
      <dgm:spPr/>
      <dgm:t>
        <a:bodyPr/>
        <a:lstStyle/>
        <a:p>
          <a:endParaRPr lang="pt-BR"/>
        </a:p>
      </dgm:t>
    </dgm:pt>
    <dgm:pt modelId="{C52D4862-828F-4923-8A6A-37D6454BE930}" type="sibTrans" cxnId="{14D918B4-2B48-46EB-B6F8-24DCF6EACBE8}">
      <dgm:prSet/>
      <dgm:spPr/>
      <dgm:t>
        <a:bodyPr/>
        <a:lstStyle/>
        <a:p>
          <a:endParaRPr lang="pt-BR"/>
        </a:p>
      </dgm:t>
    </dgm:pt>
    <dgm:pt modelId="{A959E1BF-2002-4ECB-905A-95E34CB8A48E}">
      <dgm:prSet phldrT="[Texto]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SIMILARIDADE</a:t>
          </a:r>
          <a:endParaRPr lang="pt-BR" b="1" dirty="0"/>
        </a:p>
      </dgm:t>
    </dgm:pt>
    <dgm:pt modelId="{FDB65EC9-6ACB-42D4-B0D1-F05DB64D0E34}" type="parTrans" cxnId="{58957158-DC7C-42CE-86FA-CB16EA3FF56D}">
      <dgm:prSet/>
      <dgm:spPr/>
      <dgm:t>
        <a:bodyPr/>
        <a:lstStyle/>
        <a:p>
          <a:endParaRPr lang="pt-BR"/>
        </a:p>
      </dgm:t>
    </dgm:pt>
    <dgm:pt modelId="{CF2EDABF-401F-4882-A410-F7ED30CD4EBB}" type="sibTrans" cxnId="{58957158-DC7C-42CE-86FA-CB16EA3FF56D}">
      <dgm:prSet/>
      <dgm:spPr/>
      <dgm:t>
        <a:bodyPr/>
        <a:lstStyle/>
        <a:p>
          <a:endParaRPr lang="pt-BR"/>
        </a:p>
      </dgm:t>
    </dgm:pt>
    <dgm:pt modelId="{3F3FDA2A-3A2B-4D11-B4A5-C0F3AF0C5A52}">
      <dgm:prSet phldrT="[Texto]"/>
      <dgm:spPr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MAPEAMENTO</a:t>
          </a:r>
          <a:endParaRPr lang="pt-BR" b="1" dirty="0"/>
        </a:p>
      </dgm:t>
    </dgm:pt>
    <dgm:pt modelId="{F9CE8FDC-2A7D-406C-BB0C-E8338968735F}" type="parTrans" cxnId="{9CCCCFB2-E62A-47AE-8B32-9B59507B7434}">
      <dgm:prSet/>
      <dgm:spPr/>
      <dgm:t>
        <a:bodyPr/>
        <a:lstStyle/>
        <a:p>
          <a:endParaRPr lang="pt-BR"/>
        </a:p>
      </dgm:t>
    </dgm:pt>
    <dgm:pt modelId="{07740B55-E8EC-4EDE-A5CF-3279BE036D2C}" type="sibTrans" cxnId="{9CCCCFB2-E62A-47AE-8B32-9B59507B7434}">
      <dgm:prSet/>
      <dgm:spPr/>
      <dgm:t>
        <a:bodyPr/>
        <a:lstStyle/>
        <a:p>
          <a:endParaRPr lang="pt-BR"/>
        </a:p>
      </dgm:t>
    </dgm:pt>
    <dgm:pt modelId="{94C3CA5C-6A15-45C0-9290-6882279BDE47}" type="pres">
      <dgm:prSet presAssocID="{0403576F-5822-486E-A545-9ACCCE2D8394}" presName="Name0" presStyleCnt="0">
        <dgm:presLayoutVars>
          <dgm:dir/>
          <dgm:resizeHandles val="exact"/>
        </dgm:presLayoutVars>
      </dgm:prSet>
      <dgm:spPr/>
    </dgm:pt>
    <dgm:pt modelId="{93A722BB-CA7F-4537-A739-5914F57B51DC}" type="pres">
      <dgm:prSet presAssocID="{5842DB5C-8ED9-4B0D-81C5-E3325DFF523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6A768-657D-4284-BBF7-2F435D208C8B}" type="pres">
      <dgm:prSet presAssocID="{C52D4862-828F-4923-8A6A-37D6454BE9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2970E8C1-68F0-4053-8D22-566983A16007}" type="pres">
      <dgm:prSet presAssocID="{C52D4862-828F-4923-8A6A-37D6454BE9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7602968B-A471-4883-87A5-858D396F2EEC}" type="pres">
      <dgm:prSet presAssocID="{A959E1BF-2002-4ECB-905A-95E34CB8A48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D3E6F3-06A0-48B5-B6DD-35D6BF84FB14}" type="pres">
      <dgm:prSet presAssocID="{CF2EDABF-401F-4882-A410-F7ED30CD4EBB}" presName="sibTrans" presStyleLbl="sibTrans2D1" presStyleIdx="1" presStyleCnt="2"/>
      <dgm:spPr/>
      <dgm:t>
        <a:bodyPr/>
        <a:lstStyle/>
        <a:p>
          <a:endParaRPr lang="pt-BR"/>
        </a:p>
      </dgm:t>
    </dgm:pt>
    <dgm:pt modelId="{CCCD9574-0AA0-4701-930D-2B22BA9027A6}" type="pres">
      <dgm:prSet presAssocID="{CF2EDABF-401F-4882-A410-F7ED30CD4EBB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6A1D2E71-E1DA-435C-BF51-AC9CDD2EA4D5}" type="pres">
      <dgm:prSet presAssocID="{3F3FDA2A-3A2B-4D11-B4A5-C0F3AF0C5A5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2BA88BF-9506-4CC1-94A6-3646D210F1F4}" type="presOf" srcId="{5842DB5C-8ED9-4B0D-81C5-E3325DFF5234}" destId="{93A722BB-CA7F-4537-A739-5914F57B51DC}" srcOrd="0" destOrd="0" presId="urn:microsoft.com/office/officeart/2005/8/layout/process1"/>
    <dgm:cxn modelId="{4014DE47-C9BD-4ABA-9889-57982D43F495}" type="presOf" srcId="{0403576F-5822-486E-A545-9ACCCE2D8394}" destId="{94C3CA5C-6A15-45C0-9290-6882279BDE47}" srcOrd="0" destOrd="0" presId="urn:microsoft.com/office/officeart/2005/8/layout/process1"/>
    <dgm:cxn modelId="{58957158-DC7C-42CE-86FA-CB16EA3FF56D}" srcId="{0403576F-5822-486E-A545-9ACCCE2D8394}" destId="{A959E1BF-2002-4ECB-905A-95E34CB8A48E}" srcOrd="1" destOrd="0" parTransId="{FDB65EC9-6ACB-42D4-B0D1-F05DB64D0E34}" sibTransId="{CF2EDABF-401F-4882-A410-F7ED30CD4EBB}"/>
    <dgm:cxn modelId="{739D4137-BE72-47D5-A83C-9A522B4F420A}" type="presOf" srcId="{3F3FDA2A-3A2B-4D11-B4A5-C0F3AF0C5A52}" destId="{6A1D2E71-E1DA-435C-BF51-AC9CDD2EA4D5}" srcOrd="0" destOrd="0" presId="urn:microsoft.com/office/officeart/2005/8/layout/process1"/>
    <dgm:cxn modelId="{14D918B4-2B48-46EB-B6F8-24DCF6EACBE8}" srcId="{0403576F-5822-486E-A545-9ACCCE2D8394}" destId="{5842DB5C-8ED9-4B0D-81C5-E3325DFF5234}" srcOrd="0" destOrd="0" parTransId="{4DE46146-1AF9-454E-98ED-9AEDE0B52346}" sibTransId="{C52D4862-828F-4923-8A6A-37D6454BE930}"/>
    <dgm:cxn modelId="{F92D4E7C-C0D1-4179-AB2F-527E9951887C}" type="presOf" srcId="{A959E1BF-2002-4ECB-905A-95E34CB8A48E}" destId="{7602968B-A471-4883-87A5-858D396F2EEC}" srcOrd="0" destOrd="0" presId="urn:microsoft.com/office/officeart/2005/8/layout/process1"/>
    <dgm:cxn modelId="{FEADEDF7-7BA1-472E-8E7F-BFA549F94E54}" type="presOf" srcId="{CF2EDABF-401F-4882-A410-F7ED30CD4EBB}" destId="{CCCD9574-0AA0-4701-930D-2B22BA9027A6}" srcOrd="1" destOrd="0" presId="urn:microsoft.com/office/officeart/2005/8/layout/process1"/>
    <dgm:cxn modelId="{9CCCCFB2-E62A-47AE-8B32-9B59507B7434}" srcId="{0403576F-5822-486E-A545-9ACCCE2D8394}" destId="{3F3FDA2A-3A2B-4D11-B4A5-C0F3AF0C5A52}" srcOrd="2" destOrd="0" parTransId="{F9CE8FDC-2A7D-406C-BB0C-E8338968735F}" sibTransId="{07740B55-E8EC-4EDE-A5CF-3279BE036D2C}"/>
    <dgm:cxn modelId="{DAF05F67-5E59-4E6A-952E-D2C111920803}" type="presOf" srcId="{C52D4862-828F-4923-8A6A-37D6454BE930}" destId="{EE66A768-657D-4284-BBF7-2F435D208C8B}" srcOrd="0" destOrd="0" presId="urn:microsoft.com/office/officeart/2005/8/layout/process1"/>
    <dgm:cxn modelId="{7F408AB0-1D17-46AD-9A9C-736852369319}" type="presOf" srcId="{C52D4862-828F-4923-8A6A-37D6454BE930}" destId="{2970E8C1-68F0-4053-8D22-566983A16007}" srcOrd="1" destOrd="0" presId="urn:microsoft.com/office/officeart/2005/8/layout/process1"/>
    <dgm:cxn modelId="{3F4D44FD-2058-4074-8A5D-AA97434E81EB}" type="presOf" srcId="{CF2EDABF-401F-4882-A410-F7ED30CD4EBB}" destId="{74D3E6F3-06A0-48B5-B6DD-35D6BF84FB14}" srcOrd="0" destOrd="0" presId="urn:microsoft.com/office/officeart/2005/8/layout/process1"/>
    <dgm:cxn modelId="{B47637ED-E9CF-47C8-A0B6-B3DCE2F1AE4C}" type="presParOf" srcId="{94C3CA5C-6A15-45C0-9290-6882279BDE47}" destId="{93A722BB-CA7F-4537-A739-5914F57B51DC}" srcOrd="0" destOrd="0" presId="urn:microsoft.com/office/officeart/2005/8/layout/process1"/>
    <dgm:cxn modelId="{013F6270-1C57-429A-A27A-A114050B4E9D}" type="presParOf" srcId="{94C3CA5C-6A15-45C0-9290-6882279BDE47}" destId="{EE66A768-657D-4284-BBF7-2F435D208C8B}" srcOrd="1" destOrd="0" presId="urn:microsoft.com/office/officeart/2005/8/layout/process1"/>
    <dgm:cxn modelId="{BBEA24A5-2DE9-455A-9A2D-154C61F73A2B}" type="presParOf" srcId="{EE66A768-657D-4284-BBF7-2F435D208C8B}" destId="{2970E8C1-68F0-4053-8D22-566983A16007}" srcOrd="0" destOrd="0" presId="urn:microsoft.com/office/officeart/2005/8/layout/process1"/>
    <dgm:cxn modelId="{EE764D6E-714B-49B1-A018-FF2E795B2C92}" type="presParOf" srcId="{94C3CA5C-6A15-45C0-9290-6882279BDE47}" destId="{7602968B-A471-4883-87A5-858D396F2EEC}" srcOrd="2" destOrd="0" presId="urn:microsoft.com/office/officeart/2005/8/layout/process1"/>
    <dgm:cxn modelId="{A0C05DB6-6D64-4FA2-A206-E712A3A3FF75}" type="presParOf" srcId="{94C3CA5C-6A15-45C0-9290-6882279BDE47}" destId="{74D3E6F3-06A0-48B5-B6DD-35D6BF84FB14}" srcOrd="3" destOrd="0" presId="urn:microsoft.com/office/officeart/2005/8/layout/process1"/>
    <dgm:cxn modelId="{D7CCBDF3-DDFB-4643-B1A3-94FC2199368F}" type="presParOf" srcId="{74D3E6F3-06A0-48B5-B6DD-35D6BF84FB14}" destId="{CCCD9574-0AA0-4701-930D-2B22BA9027A6}" srcOrd="0" destOrd="0" presId="urn:microsoft.com/office/officeart/2005/8/layout/process1"/>
    <dgm:cxn modelId="{0FC14FBB-9B5A-49C3-A330-90A1ACFEB35B}" type="presParOf" srcId="{94C3CA5C-6A15-45C0-9290-6882279BDE47}" destId="{6A1D2E71-E1DA-435C-BF51-AC9CDD2EA4D5}" srcOrd="4" destOrd="0" presId="urn:microsoft.com/office/officeart/2005/8/layout/process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CCBB4028-C5AE-4A7A-952A-AEDE351D1581}" type="datetimeFigureOut">
              <a:rPr lang="pt-BR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08FB4AD-56AE-43A9-9A8B-3D7DC8EE0F2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138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38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2CDE6D2F-07B6-44A1-A8E9-316E07B5FCC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B2792-C501-41E2-B2FF-F2250F1DCF84}" type="slidenum">
              <a:rPr lang="pt-BR" smtClean="0"/>
              <a:pPr/>
              <a:t>2</a:t>
            </a:fld>
            <a:endParaRPr lang="pt-BR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DE6D2F-07B6-44A1-A8E9-316E07B5FCCE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1262FE-C660-4A9B-9C99-401D21E826FE}" type="slidenum">
              <a:rPr lang="pt-BR" smtClean="0"/>
              <a:pPr/>
              <a:t>3</a:t>
            </a:fld>
            <a:endParaRPr lang="pt-BR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5C54C9-5C2F-44F5-9E08-0FD6260A8E0B}" type="slidenum">
              <a:rPr lang="pt-BR" smtClean="0"/>
              <a:pPr/>
              <a:t>4</a:t>
            </a:fld>
            <a:endParaRPr lang="pt-BR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DE6D2F-07B6-44A1-A8E9-316E07B5FCCE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DE6D2F-07B6-44A1-A8E9-316E07B5FCCE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73101-BF5F-45E3-AAED-0C0D2E9F120A}" type="slidenum">
              <a:rPr lang="pt-BR"/>
              <a:pPr/>
              <a:t>12</a:t>
            </a:fld>
            <a:endParaRPr lang="pt-BR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629DDC-BD08-4C4E-A221-9562FA16109D}" type="slidenum">
              <a:rPr lang="pt-BR" smtClean="0"/>
              <a:pPr/>
              <a:t>14</a:t>
            </a:fld>
            <a:endParaRPr lang="pt-BR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8F343-D41F-4D1D-9AF2-A2AAEBED88FE}" type="slidenum">
              <a:rPr lang="pt-BR" smtClean="0"/>
              <a:pPr/>
              <a:t>15</a:t>
            </a:fld>
            <a:endParaRPr lang="pt-B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70AA1A-2010-45E5-A206-F6C5EFC3921E}" type="slidenum">
              <a:rPr lang="pt-BR"/>
              <a:pPr/>
              <a:t>43</a:t>
            </a:fld>
            <a:endParaRPr lang="pt-BR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9050" y="1109663"/>
            <a:ext cx="9156700" cy="757237"/>
            <a:chOff x="0" y="0"/>
            <a:chExt cx="5768" cy="477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" y="0"/>
              <a:ext cx="5763" cy="477"/>
            </a:xfrm>
            <a:custGeom>
              <a:avLst/>
              <a:gdLst/>
              <a:ahLst/>
              <a:cxnLst>
                <a:cxn ang="0">
                  <a:pos x="0" y="450"/>
                </a:cxn>
                <a:cxn ang="0">
                  <a:pos x="3" y="0"/>
                </a:cxn>
                <a:cxn ang="0">
                  <a:pos x="5763" y="0"/>
                </a:cxn>
                <a:cxn ang="0">
                  <a:pos x="5763" y="465"/>
                </a:cxn>
                <a:cxn ang="0">
                  <a:pos x="4821" y="477"/>
                </a:cxn>
                <a:cxn ang="0">
                  <a:pos x="4326" y="447"/>
                </a:cxn>
                <a:cxn ang="0">
                  <a:pos x="3783" y="465"/>
                </a:cxn>
                <a:cxn ang="0">
                  <a:pos x="3417" y="456"/>
                </a:cxn>
                <a:cxn ang="0">
                  <a:pos x="2973" y="459"/>
                </a:cxn>
                <a:cxn ang="0">
                  <a:pos x="2451" y="453"/>
                </a:cxn>
                <a:cxn ang="0">
                  <a:pos x="2289" y="441"/>
                </a:cxn>
                <a:cxn ang="0">
                  <a:pos x="2010" y="453"/>
                </a:cxn>
                <a:cxn ang="0">
                  <a:pos x="1827" y="450"/>
                </a:cxn>
                <a:cxn ang="0">
                  <a:pos x="1215" y="465"/>
                </a:cxn>
                <a:cxn ang="0">
                  <a:pos x="660" y="456"/>
                </a:cxn>
                <a:cxn ang="0">
                  <a:pos x="0" y="450"/>
                </a:cxn>
              </a:cxnLst>
              <a:rect l="0" t="0" r="r" b="b"/>
              <a:pathLst>
                <a:path w="5763" h="477">
                  <a:moveTo>
                    <a:pt x="0" y="450"/>
                  </a:moveTo>
                  <a:lnTo>
                    <a:pt x="3" y="0"/>
                  </a:lnTo>
                  <a:lnTo>
                    <a:pt x="5763" y="0"/>
                  </a:lnTo>
                  <a:lnTo>
                    <a:pt x="5763" y="465"/>
                  </a:lnTo>
                  <a:lnTo>
                    <a:pt x="4821" y="477"/>
                  </a:lnTo>
                  <a:lnTo>
                    <a:pt x="4326" y="447"/>
                  </a:lnTo>
                  <a:lnTo>
                    <a:pt x="3783" y="465"/>
                  </a:lnTo>
                  <a:lnTo>
                    <a:pt x="3417" y="456"/>
                  </a:lnTo>
                  <a:lnTo>
                    <a:pt x="2973" y="459"/>
                  </a:lnTo>
                  <a:lnTo>
                    <a:pt x="2451" y="453"/>
                  </a:lnTo>
                  <a:lnTo>
                    <a:pt x="2289" y="441"/>
                  </a:lnTo>
                  <a:lnTo>
                    <a:pt x="2010" y="453"/>
                  </a:lnTo>
                  <a:lnTo>
                    <a:pt x="1827" y="450"/>
                  </a:lnTo>
                  <a:lnTo>
                    <a:pt x="1215" y="465"/>
                  </a:lnTo>
                  <a:lnTo>
                    <a:pt x="660" y="456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0" y="98"/>
              <a:ext cx="256" cy="253"/>
            </a:xfrm>
            <a:custGeom>
              <a:avLst/>
              <a:gdLst/>
              <a:ahLst/>
              <a:cxnLst>
                <a:cxn ang="0">
                  <a:pos x="8" y="190"/>
                </a:cxn>
                <a:cxn ang="0">
                  <a:pos x="71" y="115"/>
                </a:cxn>
                <a:cxn ang="0">
                  <a:pos x="203" y="16"/>
                </a:cxn>
                <a:cxn ang="0">
                  <a:pos x="251" y="19"/>
                </a:cxn>
                <a:cxn ang="0">
                  <a:pos x="236" y="46"/>
                </a:cxn>
                <a:cxn ang="0">
                  <a:pos x="176" y="82"/>
                </a:cxn>
                <a:cxn ang="0">
                  <a:pos x="92" y="154"/>
                </a:cxn>
                <a:cxn ang="0">
                  <a:pos x="23" y="247"/>
                </a:cxn>
                <a:cxn ang="0">
                  <a:pos x="8" y="190"/>
                </a:cxn>
              </a:cxnLst>
              <a:rect l="0" t="0" r="r" b="b"/>
              <a:pathLst>
                <a:path w="256" h="253">
                  <a:moveTo>
                    <a:pt x="8" y="190"/>
                  </a:moveTo>
                  <a:cubicBezTo>
                    <a:pt x="16" y="168"/>
                    <a:pt x="38" y="144"/>
                    <a:pt x="71" y="115"/>
                  </a:cubicBezTo>
                  <a:cubicBezTo>
                    <a:pt x="104" y="86"/>
                    <a:pt x="173" y="32"/>
                    <a:pt x="203" y="16"/>
                  </a:cubicBezTo>
                  <a:cubicBezTo>
                    <a:pt x="233" y="0"/>
                    <a:pt x="246" y="14"/>
                    <a:pt x="251" y="19"/>
                  </a:cubicBezTo>
                  <a:cubicBezTo>
                    <a:pt x="256" y="24"/>
                    <a:pt x="249" y="35"/>
                    <a:pt x="236" y="46"/>
                  </a:cubicBezTo>
                  <a:cubicBezTo>
                    <a:pt x="223" y="57"/>
                    <a:pt x="200" y="64"/>
                    <a:pt x="176" y="82"/>
                  </a:cubicBezTo>
                  <a:cubicBezTo>
                    <a:pt x="152" y="100"/>
                    <a:pt x="118" y="126"/>
                    <a:pt x="92" y="154"/>
                  </a:cubicBezTo>
                  <a:cubicBezTo>
                    <a:pt x="66" y="182"/>
                    <a:pt x="36" y="241"/>
                    <a:pt x="23" y="247"/>
                  </a:cubicBezTo>
                  <a:cubicBezTo>
                    <a:pt x="10" y="253"/>
                    <a:pt x="0" y="212"/>
                    <a:pt x="8" y="19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6" y="0"/>
              <a:ext cx="708" cy="459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0" y="453"/>
                </a:cxn>
                <a:cxn ang="0">
                  <a:pos x="72" y="324"/>
                </a:cxn>
                <a:cxn ang="0">
                  <a:pos x="198" y="201"/>
                </a:cxn>
                <a:cxn ang="0">
                  <a:pos x="366" y="102"/>
                </a:cxn>
                <a:cxn ang="0">
                  <a:pos x="531" y="36"/>
                </a:cxn>
                <a:cxn ang="0">
                  <a:pos x="609" y="0"/>
                </a:cxn>
                <a:cxn ang="0">
                  <a:pos x="708" y="3"/>
                </a:cxn>
                <a:cxn ang="0">
                  <a:pos x="591" y="66"/>
                </a:cxn>
                <a:cxn ang="0">
                  <a:pos x="417" y="126"/>
                </a:cxn>
                <a:cxn ang="0">
                  <a:pos x="237" y="231"/>
                </a:cxn>
                <a:cxn ang="0">
                  <a:pos x="117" y="345"/>
                </a:cxn>
                <a:cxn ang="0">
                  <a:pos x="51" y="459"/>
                </a:cxn>
                <a:cxn ang="0">
                  <a:pos x="0" y="453"/>
                </a:cxn>
              </a:cxnLst>
              <a:rect l="0" t="0" r="r" b="b"/>
              <a:pathLst>
                <a:path w="708" h="459">
                  <a:moveTo>
                    <a:pt x="0" y="432"/>
                  </a:moveTo>
                  <a:lnTo>
                    <a:pt x="0" y="453"/>
                  </a:lnTo>
                  <a:cubicBezTo>
                    <a:pt x="12" y="435"/>
                    <a:pt x="39" y="366"/>
                    <a:pt x="72" y="324"/>
                  </a:cubicBezTo>
                  <a:cubicBezTo>
                    <a:pt x="105" y="282"/>
                    <a:pt x="149" y="238"/>
                    <a:pt x="198" y="201"/>
                  </a:cubicBezTo>
                  <a:cubicBezTo>
                    <a:pt x="247" y="164"/>
                    <a:pt x="311" y="129"/>
                    <a:pt x="366" y="102"/>
                  </a:cubicBezTo>
                  <a:cubicBezTo>
                    <a:pt x="421" y="75"/>
                    <a:pt x="490" y="53"/>
                    <a:pt x="531" y="36"/>
                  </a:cubicBezTo>
                  <a:cubicBezTo>
                    <a:pt x="572" y="19"/>
                    <a:pt x="580" y="5"/>
                    <a:pt x="609" y="0"/>
                  </a:cubicBezTo>
                  <a:lnTo>
                    <a:pt x="708" y="3"/>
                  </a:lnTo>
                  <a:cubicBezTo>
                    <a:pt x="705" y="14"/>
                    <a:pt x="640" y="45"/>
                    <a:pt x="591" y="66"/>
                  </a:cubicBezTo>
                  <a:cubicBezTo>
                    <a:pt x="542" y="87"/>
                    <a:pt x="476" y="98"/>
                    <a:pt x="417" y="126"/>
                  </a:cubicBezTo>
                  <a:cubicBezTo>
                    <a:pt x="358" y="154"/>
                    <a:pt x="287" y="195"/>
                    <a:pt x="237" y="231"/>
                  </a:cubicBezTo>
                  <a:cubicBezTo>
                    <a:pt x="187" y="267"/>
                    <a:pt x="148" y="307"/>
                    <a:pt x="117" y="345"/>
                  </a:cubicBezTo>
                  <a:cubicBezTo>
                    <a:pt x="86" y="383"/>
                    <a:pt x="70" y="441"/>
                    <a:pt x="51" y="459"/>
                  </a:cubicBezTo>
                  <a:lnTo>
                    <a:pt x="0" y="453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31" y="269"/>
              <a:ext cx="251" cy="194"/>
            </a:xfrm>
            <a:custGeom>
              <a:avLst/>
              <a:gdLst/>
              <a:ahLst/>
              <a:cxnLst>
                <a:cxn ang="0">
                  <a:pos x="21" y="163"/>
                </a:cxn>
                <a:cxn ang="0">
                  <a:pos x="9" y="184"/>
                </a:cxn>
                <a:cxn ang="0">
                  <a:pos x="75" y="103"/>
                </a:cxn>
                <a:cxn ang="0">
                  <a:pos x="165" y="28"/>
                </a:cxn>
                <a:cxn ang="0">
                  <a:pos x="207" y="7"/>
                </a:cxn>
                <a:cxn ang="0">
                  <a:pos x="246" y="4"/>
                </a:cxn>
                <a:cxn ang="0">
                  <a:pos x="237" y="34"/>
                </a:cxn>
                <a:cxn ang="0">
                  <a:pos x="183" y="61"/>
                </a:cxn>
                <a:cxn ang="0">
                  <a:pos x="108" y="124"/>
                </a:cxn>
                <a:cxn ang="0">
                  <a:pos x="54" y="190"/>
                </a:cxn>
                <a:cxn ang="0">
                  <a:pos x="6" y="184"/>
                </a:cxn>
              </a:cxnLst>
              <a:rect l="0" t="0" r="r" b="b"/>
              <a:pathLst>
                <a:path w="251" h="194">
                  <a:moveTo>
                    <a:pt x="21" y="163"/>
                  </a:moveTo>
                  <a:cubicBezTo>
                    <a:pt x="10" y="178"/>
                    <a:pt x="0" y="194"/>
                    <a:pt x="9" y="184"/>
                  </a:cubicBezTo>
                  <a:cubicBezTo>
                    <a:pt x="18" y="174"/>
                    <a:pt x="49" y="129"/>
                    <a:pt x="75" y="103"/>
                  </a:cubicBezTo>
                  <a:cubicBezTo>
                    <a:pt x="101" y="77"/>
                    <a:pt x="143" y="44"/>
                    <a:pt x="165" y="28"/>
                  </a:cubicBezTo>
                  <a:cubicBezTo>
                    <a:pt x="187" y="12"/>
                    <a:pt x="194" y="11"/>
                    <a:pt x="207" y="7"/>
                  </a:cubicBezTo>
                  <a:cubicBezTo>
                    <a:pt x="220" y="3"/>
                    <a:pt x="241" y="0"/>
                    <a:pt x="246" y="4"/>
                  </a:cubicBezTo>
                  <a:cubicBezTo>
                    <a:pt x="251" y="8"/>
                    <a:pt x="247" y="25"/>
                    <a:pt x="237" y="34"/>
                  </a:cubicBezTo>
                  <a:cubicBezTo>
                    <a:pt x="227" y="43"/>
                    <a:pt x="204" y="46"/>
                    <a:pt x="183" y="61"/>
                  </a:cubicBezTo>
                  <a:cubicBezTo>
                    <a:pt x="162" y="76"/>
                    <a:pt x="129" y="103"/>
                    <a:pt x="108" y="124"/>
                  </a:cubicBezTo>
                  <a:cubicBezTo>
                    <a:pt x="87" y="145"/>
                    <a:pt x="71" y="180"/>
                    <a:pt x="54" y="190"/>
                  </a:cubicBezTo>
                  <a:lnTo>
                    <a:pt x="6" y="18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41" y="0"/>
              <a:ext cx="159" cy="7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5" y="36"/>
                </a:cxn>
                <a:cxn ang="0">
                  <a:pos x="6" y="60"/>
                </a:cxn>
                <a:cxn ang="0">
                  <a:pos x="36" y="69"/>
                </a:cxn>
                <a:cxn ang="0">
                  <a:pos x="87" y="42"/>
                </a:cxn>
                <a:cxn ang="0">
                  <a:pos x="159" y="0"/>
                </a:cxn>
                <a:cxn ang="0">
                  <a:pos x="99" y="0"/>
                </a:cxn>
              </a:cxnLst>
              <a:rect l="0" t="0" r="r" b="b"/>
              <a:pathLst>
                <a:path w="159" h="72">
                  <a:moveTo>
                    <a:pt x="99" y="0"/>
                  </a:moveTo>
                  <a:cubicBezTo>
                    <a:pt x="75" y="6"/>
                    <a:pt x="30" y="26"/>
                    <a:pt x="15" y="36"/>
                  </a:cubicBezTo>
                  <a:cubicBezTo>
                    <a:pt x="0" y="46"/>
                    <a:pt x="3" y="55"/>
                    <a:pt x="6" y="60"/>
                  </a:cubicBezTo>
                  <a:cubicBezTo>
                    <a:pt x="9" y="65"/>
                    <a:pt x="23" y="72"/>
                    <a:pt x="36" y="69"/>
                  </a:cubicBezTo>
                  <a:cubicBezTo>
                    <a:pt x="49" y="66"/>
                    <a:pt x="67" y="53"/>
                    <a:pt x="87" y="42"/>
                  </a:cubicBezTo>
                  <a:cubicBezTo>
                    <a:pt x="107" y="31"/>
                    <a:pt x="158" y="6"/>
                    <a:pt x="159" y="0"/>
                  </a:cubicBezTo>
                  <a:lnTo>
                    <a:pt x="99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488" y="0"/>
              <a:ext cx="455" cy="216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38" y="48"/>
                </a:cxn>
                <a:cxn ang="0">
                  <a:pos x="242" y="102"/>
                </a:cxn>
                <a:cxn ang="0">
                  <a:pos x="104" y="147"/>
                </a:cxn>
                <a:cxn ang="0">
                  <a:pos x="35" y="168"/>
                </a:cxn>
                <a:cxn ang="0">
                  <a:pos x="8" y="192"/>
                </a:cxn>
                <a:cxn ang="0">
                  <a:pos x="8" y="213"/>
                </a:cxn>
                <a:cxn ang="0">
                  <a:pos x="59" y="213"/>
                </a:cxn>
                <a:cxn ang="0">
                  <a:pos x="86" y="192"/>
                </a:cxn>
                <a:cxn ang="0">
                  <a:pos x="173" y="159"/>
                </a:cxn>
                <a:cxn ang="0">
                  <a:pos x="299" y="126"/>
                </a:cxn>
                <a:cxn ang="0">
                  <a:pos x="392" y="72"/>
                </a:cxn>
                <a:cxn ang="0">
                  <a:pos x="455" y="0"/>
                </a:cxn>
                <a:cxn ang="0">
                  <a:pos x="395" y="0"/>
                </a:cxn>
              </a:cxnLst>
              <a:rect l="0" t="0" r="r" b="b"/>
              <a:pathLst>
                <a:path w="455" h="216">
                  <a:moveTo>
                    <a:pt x="395" y="0"/>
                  </a:moveTo>
                  <a:cubicBezTo>
                    <a:pt x="376" y="8"/>
                    <a:pt x="364" y="31"/>
                    <a:pt x="338" y="48"/>
                  </a:cubicBezTo>
                  <a:cubicBezTo>
                    <a:pt x="312" y="65"/>
                    <a:pt x="281" y="86"/>
                    <a:pt x="242" y="102"/>
                  </a:cubicBezTo>
                  <a:cubicBezTo>
                    <a:pt x="203" y="118"/>
                    <a:pt x="138" y="136"/>
                    <a:pt x="104" y="147"/>
                  </a:cubicBezTo>
                  <a:cubicBezTo>
                    <a:pt x="70" y="158"/>
                    <a:pt x="51" y="161"/>
                    <a:pt x="35" y="168"/>
                  </a:cubicBezTo>
                  <a:cubicBezTo>
                    <a:pt x="19" y="175"/>
                    <a:pt x="12" y="185"/>
                    <a:pt x="8" y="192"/>
                  </a:cubicBezTo>
                  <a:cubicBezTo>
                    <a:pt x="4" y="199"/>
                    <a:pt x="0" y="210"/>
                    <a:pt x="8" y="213"/>
                  </a:cubicBezTo>
                  <a:cubicBezTo>
                    <a:pt x="16" y="216"/>
                    <a:pt x="46" y="216"/>
                    <a:pt x="59" y="213"/>
                  </a:cubicBezTo>
                  <a:cubicBezTo>
                    <a:pt x="72" y="210"/>
                    <a:pt x="67" y="201"/>
                    <a:pt x="86" y="192"/>
                  </a:cubicBezTo>
                  <a:cubicBezTo>
                    <a:pt x="105" y="183"/>
                    <a:pt x="138" y="170"/>
                    <a:pt x="173" y="159"/>
                  </a:cubicBezTo>
                  <a:cubicBezTo>
                    <a:pt x="208" y="148"/>
                    <a:pt x="263" y="140"/>
                    <a:pt x="299" y="126"/>
                  </a:cubicBezTo>
                  <a:cubicBezTo>
                    <a:pt x="335" y="112"/>
                    <a:pt x="366" y="93"/>
                    <a:pt x="392" y="72"/>
                  </a:cubicBezTo>
                  <a:cubicBezTo>
                    <a:pt x="418" y="51"/>
                    <a:pt x="454" y="12"/>
                    <a:pt x="455" y="0"/>
                  </a:cubicBezTo>
                  <a:lnTo>
                    <a:pt x="39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448" y="37"/>
              <a:ext cx="414" cy="10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4" y="11"/>
                </a:cxn>
                <a:cxn ang="0">
                  <a:pos x="156" y="2"/>
                </a:cxn>
                <a:cxn ang="0">
                  <a:pos x="288" y="23"/>
                </a:cxn>
                <a:cxn ang="0">
                  <a:pos x="384" y="53"/>
                </a:cxn>
                <a:cxn ang="0">
                  <a:pos x="411" y="74"/>
                </a:cxn>
                <a:cxn ang="0">
                  <a:pos x="405" y="104"/>
                </a:cxn>
                <a:cxn ang="0">
                  <a:pos x="363" y="101"/>
                </a:cxn>
                <a:cxn ang="0">
                  <a:pos x="294" y="77"/>
                </a:cxn>
                <a:cxn ang="0">
                  <a:pos x="174" y="50"/>
                </a:cxn>
                <a:cxn ang="0">
                  <a:pos x="72" y="62"/>
                </a:cxn>
                <a:cxn ang="0">
                  <a:pos x="36" y="59"/>
                </a:cxn>
                <a:cxn ang="0">
                  <a:pos x="0" y="11"/>
                </a:cxn>
              </a:cxnLst>
              <a:rect l="0" t="0" r="r" b="b"/>
              <a:pathLst>
                <a:path w="414" h="108">
                  <a:moveTo>
                    <a:pt x="0" y="11"/>
                  </a:moveTo>
                  <a:lnTo>
                    <a:pt x="24" y="11"/>
                  </a:lnTo>
                  <a:cubicBezTo>
                    <a:pt x="50" y="9"/>
                    <a:pt x="112" y="0"/>
                    <a:pt x="156" y="2"/>
                  </a:cubicBezTo>
                  <a:cubicBezTo>
                    <a:pt x="200" y="4"/>
                    <a:pt x="250" y="15"/>
                    <a:pt x="288" y="23"/>
                  </a:cubicBezTo>
                  <a:cubicBezTo>
                    <a:pt x="326" y="31"/>
                    <a:pt x="363" y="44"/>
                    <a:pt x="384" y="53"/>
                  </a:cubicBezTo>
                  <a:cubicBezTo>
                    <a:pt x="405" y="62"/>
                    <a:pt x="408" y="66"/>
                    <a:pt x="411" y="74"/>
                  </a:cubicBezTo>
                  <a:cubicBezTo>
                    <a:pt x="414" y="82"/>
                    <a:pt x="413" y="100"/>
                    <a:pt x="405" y="104"/>
                  </a:cubicBezTo>
                  <a:cubicBezTo>
                    <a:pt x="397" y="108"/>
                    <a:pt x="381" y="105"/>
                    <a:pt x="363" y="101"/>
                  </a:cubicBezTo>
                  <a:cubicBezTo>
                    <a:pt x="345" y="97"/>
                    <a:pt x="325" y="85"/>
                    <a:pt x="294" y="77"/>
                  </a:cubicBezTo>
                  <a:cubicBezTo>
                    <a:pt x="263" y="69"/>
                    <a:pt x="211" y="53"/>
                    <a:pt x="174" y="50"/>
                  </a:cubicBezTo>
                  <a:cubicBezTo>
                    <a:pt x="137" y="47"/>
                    <a:pt x="95" y="61"/>
                    <a:pt x="72" y="62"/>
                  </a:cubicBezTo>
                  <a:cubicBezTo>
                    <a:pt x="49" y="63"/>
                    <a:pt x="48" y="66"/>
                    <a:pt x="36" y="59"/>
                  </a:cubicBezTo>
                  <a:cubicBezTo>
                    <a:pt x="24" y="52"/>
                    <a:pt x="13" y="36"/>
                    <a:pt x="0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1790" y="0"/>
              <a:ext cx="520" cy="2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2" y="24"/>
                </a:cxn>
                <a:cxn ang="0">
                  <a:pos x="114" y="54"/>
                </a:cxn>
                <a:cxn ang="0">
                  <a:pos x="240" y="117"/>
                </a:cxn>
                <a:cxn ang="0">
                  <a:pos x="333" y="153"/>
                </a:cxn>
                <a:cxn ang="0">
                  <a:pos x="438" y="219"/>
                </a:cxn>
                <a:cxn ang="0">
                  <a:pos x="426" y="192"/>
                </a:cxn>
                <a:cxn ang="0">
                  <a:pos x="441" y="180"/>
                </a:cxn>
                <a:cxn ang="0">
                  <a:pos x="519" y="216"/>
                </a:cxn>
                <a:cxn ang="0">
                  <a:pos x="450" y="162"/>
                </a:cxn>
                <a:cxn ang="0">
                  <a:pos x="381" y="135"/>
                </a:cxn>
                <a:cxn ang="0">
                  <a:pos x="285" y="84"/>
                </a:cxn>
                <a:cxn ang="0">
                  <a:pos x="186" y="18"/>
                </a:cxn>
                <a:cxn ang="0">
                  <a:pos x="123" y="0"/>
                </a:cxn>
                <a:cxn ang="0">
                  <a:pos x="42" y="0"/>
                </a:cxn>
              </a:cxnLst>
              <a:rect l="0" t="0" r="r" b="b"/>
              <a:pathLst>
                <a:path w="520" h="225">
                  <a:moveTo>
                    <a:pt x="42" y="0"/>
                  </a:moveTo>
                  <a:cubicBezTo>
                    <a:pt x="24" y="4"/>
                    <a:pt x="0" y="15"/>
                    <a:pt x="12" y="24"/>
                  </a:cubicBezTo>
                  <a:cubicBezTo>
                    <a:pt x="24" y="33"/>
                    <a:pt x="76" y="39"/>
                    <a:pt x="114" y="54"/>
                  </a:cubicBezTo>
                  <a:cubicBezTo>
                    <a:pt x="152" y="69"/>
                    <a:pt x="203" y="100"/>
                    <a:pt x="240" y="117"/>
                  </a:cubicBezTo>
                  <a:cubicBezTo>
                    <a:pt x="277" y="134"/>
                    <a:pt x="300" y="136"/>
                    <a:pt x="333" y="153"/>
                  </a:cubicBezTo>
                  <a:cubicBezTo>
                    <a:pt x="366" y="170"/>
                    <a:pt x="423" y="213"/>
                    <a:pt x="438" y="219"/>
                  </a:cubicBezTo>
                  <a:cubicBezTo>
                    <a:pt x="453" y="225"/>
                    <a:pt x="426" y="198"/>
                    <a:pt x="426" y="192"/>
                  </a:cubicBezTo>
                  <a:cubicBezTo>
                    <a:pt x="426" y="186"/>
                    <a:pt x="426" y="176"/>
                    <a:pt x="441" y="180"/>
                  </a:cubicBezTo>
                  <a:cubicBezTo>
                    <a:pt x="456" y="184"/>
                    <a:pt x="518" y="219"/>
                    <a:pt x="519" y="216"/>
                  </a:cubicBezTo>
                  <a:cubicBezTo>
                    <a:pt x="520" y="213"/>
                    <a:pt x="473" y="176"/>
                    <a:pt x="450" y="162"/>
                  </a:cubicBezTo>
                  <a:cubicBezTo>
                    <a:pt x="427" y="148"/>
                    <a:pt x="408" y="148"/>
                    <a:pt x="381" y="135"/>
                  </a:cubicBezTo>
                  <a:cubicBezTo>
                    <a:pt x="354" y="122"/>
                    <a:pt x="318" y="104"/>
                    <a:pt x="285" y="84"/>
                  </a:cubicBezTo>
                  <a:cubicBezTo>
                    <a:pt x="252" y="64"/>
                    <a:pt x="213" y="32"/>
                    <a:pt x="186" y="18"/>
                  </a:cubicBezTo>
                  <a:cubicBezTo>
                    <a:pt x="159" y="4"/>
                    <a:pt x="147" y="2"/>
                    <a:pt x="123" y="0"/>
                  </a:cubicBezTo>
                  <a:lnTo>
                    <a:pt x="4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943" y="154"/>
              <a:ext cx="431" cy="233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9" y="20"/>
                </a:cxn>
                <a:cxn ang="0">
                  <a:pos x="42" y="2"/>
                </a:cxn>
                <a:cxn ang="0">
                  <a:pos x="90" y="35"/>
                </a:cxn>
                <a:cxn ang="0">
                  <a:pos x="189" y="89"/>
                </a:cxn>
                <a:cxn ang="0">
                  <a:pos x="288" y="140"/>
                </a:cxn>
                <a:cxn ang="0">
                  <a:pos x="375" y="176"/>
                </a:cxn>
                <a:cxn ang="0">
                  <a:pos x="396" y="176"/>
                </a:cxn>
                <a:cxn ang="0">
                  <a:pos x="429" y="212"/>
                </a:cxn>
                <a:cxn ang="0">
                  <a:pos x="408" y="233"/>
                </a:cxn>
                <a:cxn ang="0">
                  <a:pos x="333" y="212"/>
                </a:cxn>
                <a:cxn ang="0">
                  <a:pos x="186" y="143"/>
                </a:cxn>
                <a:cxn ang="0">
                  <a:pos x="48" y="68"/>
                </a:cxn>
                <a:cxn ang="0">
                  <a:pos x="6" y="38"/>
                </a:cxn>
              </a:cxnLst>
              <a:rect l="0" t="0" r="r" b="b"/>
              <a:pathLst>
                <a:path w="431" h="233">
                  <a:moveTo>
                    <a:pt x="6" y="38"/>
                  </a:moveTo>
                  <a:cubicBezTo>
                    <a:pt x="0" y="26"/>
                    <a:pt x="3" y="26"/>
                    <a:pt x="9" y="20"/>
                  </a:cubicBezTo>
                  <a:cubicBezTo>
                    <a:pt x="15" y="14"/>
                    <a:pt x="29" y="0"/>
                    <a:pt x="42" y="2"/>
                  </a:cubicBezTo>
                  <a:cubicBezTo>
                    <a:pt x="55" y="4"/>
                    <a:pt x="66" y="21"/>
                    <a:pt x="90" y="35"/>
                  </a:cubicBezTo>
                  <a:cubicBezTo>
                    <a:pt x="114" y="49"/>
                    <a:pt x="156" y="72"/>
                    <a:pt x="189" y="89"/>
                  </a:cubicBezTo>
                  <a:cubicBezTo>
                    <a:pt x="222" y="106"/>
                    <a:pt x="257" y="126"/>
                    <a:pt x="288" y="140"/>
                  </a:cubicBezTo>
                  <a:cubicBezTo>
                    <a:pt x="319" y="154"/>
                    <a:pt x="357" y="170"/>
                    <a:pt x="375" y="176"/>
                  </a:cubicBezTo>
                  <a:cubicBezTo>
                    <a:pt x="393" y="182"/>
                    <a:pt x="387" y="170"/>
                    <a:pt x="396" y="176"/>
                  </a:cubicBezTo>
                  <a:cubicBezTo>
                    <a:pt x="405" y="182"/>
                    <a:pt x="427" y="203"/>
                    <a:pt x="429" y="212"/>
                  </a:cubicBezTo>
                  <a:cubicBezTo>
                    <a:pt x="431" y="221"/>
                    <a:pt x="424" y="233"/>
                    <a:pt x="408" y="233"/>
                  </a:cubicBezTo>
                  <a:cubicBezTo>
                    <a:pt x="392" y="233"/>
                    <a:pt x="370" y="227"/>
                    <a:pt x="333" y="212"/>
                  </a:cubicBezTo>
                  <a:cubicBezTo>
                    <a:pt x="296" y="197"/>
                    <a:pt x="234" y="167"/>
                    <a:pt x="186" y="143"/>
                  </a:cubicBezTo>
                  <a:cubicBezTo>
                    <a:pt x="138" y="119"/>
                    <a:pt x="78" y="86"/>
                    <a:pt x="48" y="68"/>
                  </a:cubicBezTo>
                  <a:cubicBezTo>
                    <a:pt x="18" y="50"/>
                    <a:pt x="12" y="50"/>
                    <a:pt x="6" y="3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2262" y="87"/>
              <a:ext cx="396" cy="227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53" y="66"/>
                </a:cxn>
                <a:cxn ang="0">
                  <a:pos x="176" y="132"/>
                </a:cxn>
                <a:cxn ang="0">
                  <a:pos x="293" y="189"/>
                </a:cxn>
                <a:cxn ang="0">
                  <a:pos x="341" y="222"/>
                </a:cxn>
                <a:cxn ang="0">
                  <a:pos x="377" y="219"/>
                </a:cxn>
                <a:cxn ang="0">
                  <a:pos x="377" y="180"/>
                </a:cxn>
                <a:cxn ang="0">
                  <a:pos x="260" y="126"/>
                </a:cxn>
                <a:cxn ang="0">
                  <a:pos x="113" y="51"/>
                </a:cxn>
                <a:cxn ang="0">
                  <a:pos x="41" y="9"/>
                </a:cxn>
                <a:cxn ang="0">
                  <a:pos x="2" y="9"/>
                </a:cxn>
              </a:cxnLst>
              <a:rect l="0" t="0" r="r" b="b"/>
              <a:pathLst>
                <a:path w="396" h="227">
                  <a:moveTo>
                    <a:pt x="2" y="9"/>
                  </a:moveTo>
                  <a:cubicBezTo>
                    <a:pt x="4" y="18"/>
                    <a:pt x="24" y="45"/>
                    <a:pt x="53" y="66"/>
                  </a:cubicBezTo>
                  <a:cubicBezTo>
                    <a:pt x="82" y="87"/>
                    <a:pt x="136" y="111"/>
                    <a:pt x="176" y="132"/>
                  </a:cubicBezTo>
                  <a:cubicBezTo>
                    <a:pt x="216" y="153"/>
                    <a:pt x="266" y="174"/>
                    <a:pt x="293" y="189"/>
                  </a:cubicBezTo>
                  <a:cubicBezTo>
                    <a:pt x="320" y="204"/>
                    <a:pt x="327" y="217"/>
                    <a:pt x="341" y="222"/>
                  </a:cubicBezTo>
                  <a:cubicBezTo>
                    <a:pt x="355" y="227"/>
                    <a:pt x="371" y="226"/>
                    <a:pt x="377" y="219"/>
                  </a:cubicBezTo>
                  <a:cubicBezTo>
                    <a:pt x="383" y="212"/>
                    <a:pt x="396" y="195"/>
                    <a:pt x="377" y="180"/>
                  </a:cubicBezTo>
                  <a:cubicBezTo>
                    <a:pt x="358" y="165"/>
                    <a:pt x="304" y="147"/>
                    <a:pt x="260" y="126"/>
                  </a:cubicBezTo>
                  <a:cubicBezTo>
                    <a:pt x="216" y="105"/>
                    <a:pt x="149" y="70"/>
                    <a:pt x="113" y="51"/>
                  </a:cubicBezTo>
                  <a:cubicBezTo>
                    <a:pt x="77" y="32"/>
                    <a:pt x="60" y="17"/>
                    <a:pt x="41" y="9"/>
                  </a:cubicBezTo>
                  <a:cubicBezTo>
                    <a:pt x="22" y="1"/>
                    <a:pt x="0" y="0"/>
                    <a:pt x="2" y="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2264" y="240"/>
              <a:ext cx="516" cy="223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105" y="97"/>
                </a:cxn>
                <a:cxn ang="0">
                  <a:pos x="243" y="178"/>
                </a:cxn>
                <a:cxn ang="0">
                  <a:pos x="357" y="217"/>
                </a:cxn>
                <a:cxn ang="0">
                  <a:pos x="498" y="214"/>
                </a:cxn>
                <a:cxn ang="0">
                  <a:pos x="468" y="187"/>
                </a:cxn>
                <a:cxn ang="0">
                  <a:pos x="309" y="136"/>
                </a:cxn>
                <a:cxn ang="0">
                  <a:pos x="123" y="34"/>
                </a:cxn>
                <a:cxn ang="0">
                  <a:pos x="3" y="10"/>
                </a:cxn>
              </a:cxnLst>
              <a:rect l="0" t="0" r="r" b="b"/>
              <a:pathLst>
                <a:path w="516" h="223">
                  <a:moveTo>
                    <a:pt x="3" y="10"/>
                  </a:moveTo>
                  <a:cubicBezTo>
                    <a:pt x="0" y="20"/>
                    <a:pt x="65" y="69"/>
                    <a:pt x="105" y="97"/>
                  </a:cubicBezTo>
                  <a:cubicBezTo>
                    <a:pt x="145" y="125"/>
                    <a:pt x="201" y="158"/>
                    <a:pt x="243" y="178"/>
                  </a:cubicBezTo>
                  <a:cubicBezTo>
                    <a:pt x="285" y="198"/>
                    <a:pt x="315" y="211"/>
                    <a:pt x="357" y="217"/>
                  </a:cubicBezTo>
                  <a:cubicBezTo>
                    <a:pt x="399" y="223"/>
                    <a:pt x="480" y="219"/>
                    <a:pt x="498" y="214"/>
                  </a:cubicBezTo>
                  <a:cubicBezTo>
                    <a:pt x="516" y="209"/>
                    <a:pt x="499" y="200"/>
                    <a:pt x="468" y="187"/>
                  </a:cubicBezTo>
                  <a:cubicBezTo>
                    <a:pt x="437" y="174"/>
                    <a:pt x="366" y="161"/>
                    <a:pt x="309" y="136"/>
                  </a:cubicBezTo>
                  <a:cubicBezTo>
                    <a:pt x="252" y="111"/>
                    <a:pt x="172" y="54"/>
                    <a:pt x="123" y="34"/>
                  </a:cubicBezTo>
                  <a:cubicBezTo>
                    <a:pt x="74" y="14"/>
                    <a:pt x="6" y="0"/>
                    <a:pt x="3" y="1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2723" y="324"/>
              <a:ext cx="414" cy="100"/>
            </a:xfrm>
            <a:custGeom>
              <a:avLst/>
              <a:gdLst/>
              <a:ahLst/>
              <a:cxnLst>
                <a:cxn ang="0">
                  <a:pos x="69" y="60"/>
                </a:cxn>
                <a:cxn ang="0">
                  <a:pos x="12" y="42"/>
                </a:cxn>
                <a:cxn ang="0">
                  <a:pos x="3" y="15"/>
                </a:cxn>
                <a:cxn ang="0">
                  <a:pos x="30" y="0"/>
                </a:cxn>
                <a:cxn ang="0">
                  <a:pos x="117" y="18"/>
                </a:cxn>
                <a:cxn ang="0">
                  <a:pos x="243" y="48"/>
                </a:cxn>
                <a:cxn ang="0">
                  <a:pos x="387" y="48"/>
                </a:cxn>
                <a:cxn ang="0">
                  <a:pos x="408" y="54"/>
                </a:cxn>
                <a:cxn ang="0">
                  <a:pos x="381" y="87"/>
                </a:cxn>
                <a:cxn ang="0">
                  <a:pos x="318" y="99"/>
                </a:cxn>
                <a:cxn ang="0">
                  <a:pos x="195" y="93"/>
                </a:cxn>
                <a:cxn ang="0">
                  <a:pos x="69" y="60"/>
                </a:cxn>
              </a:cxnLst>
              <a:rect l="0" t="0" r="r" b="b"/>
              <a:pathLst>
                <a:path w="414" h="100">
                  <a:moveTo>
                    <a:pt x="69" y="60"/>
                  </a:moveTo>
                  <a:cubicBezTo>
                    <a:pt x="39" y="52"/>
                    <a:pt x="23" y="49"/>
                    <a:pt x="12" y="42"/>
                  </a:cubicBezTo>
                  <a:cubicBezTo>
                    <a:pt x="1" y="35"/>
                    <a:pt x="0" y="22"/>
                    <a:pt x="3" y="15"/>
                  </a:cubicBezTo>
                  <a:cubicBezTo>
                    <a:pt x="6" y="8"/>
                    <a:pt x="11" y="0"/>
                    <a:pt x="30" y="0"/>
                  </a:cubicBezTo>
                  <a:cubicBezTo>
                    <a:pt x="49" y="0"/>
                    <a:pt x="82" y="10"/>
                    <a:pt x="117" y="18"/>
                  </a:cubicBezTo>
                  <a:cubicBezTo>
                    <a:pt x="152" y="26"/>
                    <a:pt x="198" y="43"/>
                    <a:pt x="243" y="48"/>
                  </a:cubicBezTo>
                  <a:cubicBezTo>
                    <a:pt x="288" y="53"/>
                    <a:pt x="360" y="47"/>
                    <a:pt x="387" y="48"/>
                  </a:cubicBezTo>
                  <a:cubicBezTo>
                    <a:pt x="414" y="49"/>
                    <a:pt x="409" y="48"/>
                    <a:pt x="408" y="54"/>
                  </a:cubicBezTo>
                  <a:cubicBezTo>
                    <a:pt x="407" y="60"/>
                    <a:pt x="396" y="80"/>
                    <a:pt x="381" y="87"/>
                  </a:cubicBezTo>
                  <a:cubicBezTo>
                    <a:pt x="366" y="94"/>
                    <a:pt x="349" y="98"/>
                    <a:pt x="318" y="99"/>
                  </a:cubicBezTo>
                  <a:cubicBezTo>
                    <a:pt x="287" y="100"/>
                    <a:pt x="237" y="99"/>
                    <a:pt x="195" y="93"/>
                  </a:cubicBezTo>
                  <a:cubicBezTo>
                    <a:pt x="153" y="87"/>
                    <a:pt x="99" y="68"/>
                    <a:pt x="69" y="6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3165" y="375"/>
              <a:ext cx="150" cy="72"/>
            </a:xfrm>
            <a:custGeom>
              <a:avLst/>
              <a:gdLst/>
              <a:ahLst/>
              <a:cxnLst>
                <a:cxn ang="0">
                  <a:pos x="3" y="67"/>
                </a:cxn>
                <a:cxn ang="0">
                  <a:pos x="84" y="19"/>
                </a:cxn>
                <a:cxn ang="0">
                  <a:pos x="123" y="1"/>
                </a:cxn>
                <a:cxn ang="0">
                  <a:pos x="150" y="22"/>
                </a:cxn>
                <a:cxn ang="0">
                  <a:pos x="123" y="55"/>
                </a:cxn>
                <a:cxn ang="0">
                  <a:pos x="90" y="70"/>
                </a:cxn>
                <a:cxn ang="0">
                  <a:pos x="0" y="67"/>
                </a:cxn>
              </a:cxnLst>
              <a:rect l="0" t="0" r="r" b="b"/>
              <a:pathLst>
                <a:path w="150" h="72">
                  <a:moveTo>
                    <a:pt x="3" y="67"/>
                  </a:moveTo>
                  <a:cubicBezTo>
                    <a:pt x="16" y="59"/>
                    <a:pt x="64" y="30"/>
                    <a:pt x="84" y="19"/>
                  </a:cubicBezTo>
                  <a:cubicBezTo>
                    <a:pt x="104" y="8"/>
                    <a:pt x="112" y="0"/>
                    <a:pt x="123" y="1"/>
                  </a:cubicBezTo>
                  <a:cubicBezTo>
                    <a:pt x="134" y="2"/>
                    <a:pt x="150" y="13"/>
                    <a:pt x="150" y="22"/>
                  </a:cubicBezTo>
                  <a:cubicBezTo>
                    <a:pt x="150" y="31"/>
                    <a:pt x="133" y="47"/>
                    <a:pt x="123" y="55"/>
                  </a:cubicBezTo>
                  <a:cubicBezTo>
                    <a:pt x="113" y="63"/>
                    <a:pt x="110" y="68"/>
                    <a:pt x="90" y="70"/>
                  </a:cubicBezTo>
                  <a:cubicBezTo>
                    <a:pt x="70" y="72"/>
                    <a:pt x="35" y="69"/>
                    <a:pt x="0" y="67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3463" y="267"/>
              <a:ext cx="148" cy="91"/>
            </a:xfrm>
            <a:custGeom>
              <a:avLst/>
              <a:gdLst/>
              <a:ahLst/>
              <a:cxnLst>
                <a:cxn ang="0">
                  <a:pos x="1" y="69"/>
                </a:cxn>
                <a:cxn ang="0">
                  <a:pos x="25" y="51"/>
                </a:cxn>
                <a:cxn ang="0">
                  <a:pos x="100" y="9"/>
                </a:cxn>
                <a:cxn ang="0">
                  <a:pos x="133" y="3"/>
                </a:cxn>
                <a:cxn ang="0">
                  <a:pos x="136" y="27"/>
                </a:cxn>
                <a:cxn ang="0">
                  <a:pos x="61" y="75"/>
                </a:cxn>
                <a:cxn ang="0">
                  <a:pos x="19" y="90"/>
                </a:cxn>
                <a:cxn ang="0">
                  <a:pos x="1" y="69"/>
                </a:cxn>
              </a:cxnLst>
              <a:rect l="0" t="0" r="r" b="b"/>
              <a:pathLst>
                <a:path w="148" h="91">
                  <a:moveTo>
                    <a:pt x="1" y="69"/>
                  </a:moveTo>
                  <a:cubicBezTo>
                    <a:pt x="2" y="63"/>
                    <a:pt x="9" y="61"/>
                    <a:pt x="25" y="51"/>
                  </a:cubicBezTo>
                  <a:cubicBezTo>
                    <a:pt x="41" y="41"/>
                    <a:pt x="82" y="17"/>
                    <a:pt x="100" y="9"/>
                  </a:cubicBezTo>
                  <a:cubicBezTo>
                    <a:pt x="118" y="1"/>
                    <a:pt x="127" y="0"/>
                    <a:pt x="133" y="3"/>
                  </a:cubicBezTo>
                  <a:cubicBezTo>
                    <a:pt x="139" y="6"/>
                    <a:pt x="148" y="15"/>
                    <a:pt x="136" y="27"/>
                  </a:cubicBezTo>
                  <a:cubicBezTo>
                    <a:pt x="124" y="39"/>
                    <a:pt x="80" y="65"/>
                    <a:pt x="61" y="75"/>
                  </a:cubicBezTo>
                  <a:cubicBezTo>
                    <a:pt x="42" y="85"/>
                    <a:pt x="29" y="91"/>
                    <a:pt x="19" y="90"/>
                  </a:cubicBezTo>
                  <a:cubicBezTo>
                    <a:pt x="9" y="89"/>
                    <a:pt x="0" y="75"/>
                    <a:pt x="1" y="6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3580" y="58"/>
              <a:ext cx="938" cy="158"/>
            </a:xfrm>
            <a:custGeom>
              <a:avLst/>
              <a:gdLst/>
              <a:ahLst/>
              <a:cxnLst>
                <a:cxn ang="0">
                  <a:pos x="172" y="86"/>
                </a:cxn>
                <a:cxn ang="0">
                  <a:pos x="61" y="137"/>
                </a:cxn>
                <a:cxn ang="0">
                  <a:pos x="16" y="155"/>
                </a:cxn>
                <a:cxn ang="0">
                  <a:pos x="7" y="122"/>
                </a:cxn>
                <a:cxn ang="0">
                  <a:pos x="58" y="80"/>
                </a:cxn>
                <a:cxn ang="0">
                  <a:pos x="172" y="38"/>
                </a:cxn>
                <a:cxn ang="0">
                  <a:pos x="304" y="11"/>
                </a:cxn>
                <a:cxn ang="0">
                  <a:pos x="463" y="2"/>
                </a:cxn>
                <a:cxn ang="0">
                  <a:pos x="631" y="23"/>
                </a:cxn>
                <a:cxn ang="0">
                  <a:pos x="796" y="53"/>
                </a:cxn>
                <a:cxn ang="0">
                  <a:pos x="841" y="47"/>
                </a:cxn>
                <a:cxn ang="0">
                  <a:pos x="907" y="71"/>
                </a:cxn>
                <a:cxn ang="0">
                  <a:pos x="919" y="101"/>
                </a:cxn>
                <a:cxn ang="0">
                  <a:pos x="793" y="98"/>
                </a:cxn>
                <a:cxn ang="0">
                  <a:pos x="634" y="62"/>
                </a:cxn>
                <a:cxn ang="0">
                  <a:pos x="439" y="38"/>
                </a:cxn>
                <a:cxn ang="0">
                  <a:pos x="238" y="59"/>
                </a:cxn>
                <a:cxn ang="0">
                  <a:pos x="172" y="86"/>
                </a:cxn>
              </a:cxnLst>
              <a:rect l="0" t="0" r="r" b="b"/>
              <a:pathLst>
                <a:path w="938" h="158">
                  <a:moveTo>
                    <a:pt x="172" y="86"/>
                  </a:moveTo>
                  <a:cubicBezTo>
                    <a:pt x="142" y="99"/>
                    <a:pt x="87" y="126"/>
                    <a:pt x="61" y="137"/>
                  </a:cubicBezTo>
                  <a:cubicBezTo>
                    <a:pt x="35" y="148"/>
                    <a:pt x="25" y="158"/>
                    <a:pt x="16" y="155"/>
                  </a:cubicBezTo>
                  <a:cubicBezTo>
                    <a:pt x="7" y="152"/>
                    <a:pt x="0" y="134"/>
                    <a:pt x="7" y="122"/>
                  </a:cubicBezTo>
                  <a:cubicBezTo>
                    <a:pt x="14" y="110"/>
                    <a:pt x="31" y="94"/>
                    <a:pt x="58" y="80"/>
                  </a:cubicBezTo>
                  <a:cubicBezTo>
                    <a:pt x="85" y="66"/>
                    <a:pt x="131" y="49"/>
                    <a:pt x="172" y="38"/>
                  </a:cubicBezTo>
                  <a:cubicBezTo>
                    <a:pt x="213" y="27"/>
                    <a:pt x="256" y="17"/>
                    <a:pt x="304" y="11"/>
                  </a:cubicBezTo>
                  <a:cubicBezTo>
                    <a:pt x="352" y="5"/>
                    <a:pt x="409" y="0"/>
                    <a:pt x="463" y="2"/>
                  </a:cubicBezTo>
                  <a:cubicBezTo>
                    <a:pt x="517" y="4"/>
                    <a:pt x="576" y="15"/>
                    <a:pt x="631" y="23"/>
                  </a:cubicBezTo>
                  <a:cubicBezTo>
                    <a:pt x="686" y="31"/>
                    <a:pt x="761" y="49"/>
                    <a:pt x="796" y="53"/>
                  </a:cubicBezTo>
                  <a:cubicBezTo>
                    <a:pt x="831" y="57"/>
                    <a:pt x="823" y="44"/>
                    <a:pt x="841" y="47"/>
                  </a:cubicBezTo>
                  <a:cubicBezTo>
                    <a:pt x="859" y="50"/>
                    <a:pt x="894" y="62"/>
                    <a:pt x="907" y="71"/>
                  </a:cubicBezTo>
                  <a:cubicBezTo>
                    <a:pt x="920" y="80"/>
                    <a:pt x="938" y="97"/>
                    <a:pt x="919" y="101"/>
                  </a:cubicBezTo>
                  <a:cubicBezTo>
                    <a:pt x="900" y="105"/>
                    <a:pt x="840" y="104"/>
                    <a:pt x="793" y="98"/>
                  </a:cubicBezTo>
                  <a:cubicBezTo>
                    <a:pt x="746" y="92"/>
                    <a:pt x="693" y="72"/>
                    <a:pt x="634" y="62"/>
                  </a:cubicBezTo>
                  <a:cubicBezTo>
                    <a:pt x="575" y="52"/>
                    <a:pt x="505" y="38"/>
                    <a:pt x="439" y="38"/>
                  </a:cubicBezTo>
                  <a:cubicBezTo>
                    <a:pt x="373" y="38"/>
                    <a:pt x="284" y="51"/>
                    <a:pt x="238" y="59"/>
                  </a:cubicBezTo>
                  <a:cubicBezTo>
                    <a:pt x="192" y="67"/>
                    <a:pt x="202" y="73"/>
                    <a:pt x="172" y="8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3686" y="145"/>
              <a:ext cx="372" cy="98"/>
            </a:xfrm>
            <a:custGeom>
              <a:avLst/>
              <a:gdLst/>
              <a:ahLst/>
              <a:cxnLst>
                <a:cxn ang="0">
                  <a:pos x="18" y="47"/>
                </a:cxn>
                <a:cxn ang="0">
                  <a:pos x="141" y="17"/>
                </a:cxn>
                <a:cxn ang="0">
                  <a:pos x="246" y="2"/>
                </a:cxn>
                <a:cxn ang="0">
                  <a:pos x="351" y="5"/>
                </a:cxn>
                <a:cxn ang="0">
                  <a:pos x="372" y="23"/>
                </a:cxn>
                <a:cxn ang="0">
                  <a:pos x="354" y="44"/>
                </a:cxn>
                <a:cxn ang="0">
                  <a:pos x="264" y="50"/>
                </a:cxn>
                <a:cxn ang="0">
                  <a:pos x="168" y="53"/>
                </a:cxn>
                <a:cxn ang="0">
                  <a:pos x="72" y="77"/>
                </a:cxn>
                <a:cxn ang="0">
                  <a:pos x="15" y="95"/>
                </a:cxn>
                <a:cxn ang="0">
                  <a:pos x="0" y="56"/>
                </a:cxn>
              </a:cxnLst>
              <a:rect l="0" t="0" r="r" b="b"/>
              <a:pathLst>
                <a:path w="372" h="98">
                  <a:moveTo>
                    <a:pt x="18" y="47"/>
                  </a:moveTo>
                  <a:cubicBezTo>
                    <a:pt x="60" y="36"/>
                    <a:pt x="103" y="25"/>
                    <a:pt x="141" y="17"/>
                  </a:cubicBezTo>
                  <a:cubicBezTo>
                    <a:pt x="179" y="9"/>
                    <a:pt x="211" y="4"/>
                    <a:pt x="246" y="2"/>
                  </a:cubicBezTo>
                  <a:cubicBezTo>
                    <a:pt x="281" y="0"/>
                    <a:pt x="330" y="1"/>
                    <a:pt x="351" y="5"/>
                  </a:cubicBezTo>
                  <a:cubicBezTo>
                    <a:pt x="372" y="9"/>
                    <a:pt x="372" y="17"/>
                    <a:pt x="372" y="23"/>
                  </a:cubicBezTo>
                  <a:cubicBezTo>
                    <a:pt x="372" y="29"/>
                    <a:pt x="372" y="40"/>
                    <a:pt x="354" y="44"/>
                  </a:cubicBezTo>
                  <a:cubicBezTo>
                    <a:pt x="336" y="48"/>
                    <a:pt x="295" y="49"/>
                    <a:pt x="264" y="50"/>
                  </a:cubicBezTo>
                  <a:cubicBezTo>
                    <a:pt x="233" y="51"/>
                    <a:pt x="200" y="49"/>
                    <a:pt x="168" y="53"/>
                  </a:cubicBezTo>
                  <a:cubicBezTo>
                    <a:pt x="136" y="57"/>
                    <a:pt x="98" y="70"/>
                    <a:pt x="72" y="77"/>
                  </a:cubicBezTo>
                  <a:cubicBezTo>
                    <a:pt x="46" y="84"/>
                    <a:pt x="27" y="98"/>
                    <a:pt x="15" y="95"/>
                  </a:cubicBezTo>
                  <a:cubicBezTo>
                    <a:pt x="3" y="92"/>
                    <a:pt x="1" y="74"/>
                    <a:pt x="0" y="56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3618" y="308"/>
              <a:ext cx="318" cy="158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12" y="137"/>
                </a:cxn>
                <a:cxn ang="0">
                  <a:pos x="162" y="71"/>
                </a:cxn>
                <a:cxn ang="0">
                  <a:pos x="249" y="20"/>
                </a:cxn>
                <a:cxn ang="0">
                  <a:pos x="285" y="2"/>
                </a:cxn>
                <a:cxn ang="0">
                  <a:pos x="309" y="11"/>
                </a:cxn>
                <a:cxn ang="0">
                  <a:pos x="303" y="47"/>
                </a:cxn>
                <a:cxn ang="0">
                  <a:pos x="219" y="89"/>
                </a:cxn>
                <a:cxn ang="0">
                  <a:pos x="108" y="140"/>
                </a:cxn>
                <a:cxn ang="0">
                  <a:pos x="57" y="152"/>
                </a:cxn>
                <a:cxn ang="0">
                  <a:pos x="0" y="158"/>
                </a:cxn>
              </a:cxnLst>
              <a:rect l="0" t="0" r="r" b="b"/>
              <a:pathLst>
                <a:path w="318" h="158">
                  <a:moveTo>
                    <a:pt x="0" y="158"/>
                  </a:moveTo>
                  <a:lnTo>
                    <a:pt x="12" y="137"/>
                  </a:lnTo>
                  <a:cubicBezTo>
                    <a:pt x="39" y="123"/>
                    <a:pt x="122" y="90"/>
                    <a:pt x="162" y="71"/>
                  </a:cubicBezTo>
                  <a:cubicBezTo>
                    <a:pt x="202" y="52"/>
                    <a:pt x="229" y="31"/>
                    <a:pt x="249" y="20"/>
                  </a:cubicBezTo>
                  <a:cubicBezTo>
                    <a:pt x="269" y="9"/>
                    <a:pt x="275" y="4"/>
                    <a:pt x="285" y="2"/>
                  </a:cubicBezTo>
                  <a:cubicBezTo>
                    <a:pt x="295" y="0"/>
                    <a:pt x="306" y="4"/>
                    <a:pt x="309" y="11"/>
                  </a:cubicBezTo>
                  <a:cubicBezTo>
                    <a:pt x="312" y="18"/>
                    <a:pt x="318" y="34"/>
                    <a:pt x="303" y="47"/>
                  </a:cubicBezTo>
                  <a:cubicBezTo>
                    <a:pt x="288" y="60"/>
                    <a:pt x="252" y="74"/>
                    <a:pt x="219" y="89"/>
                  </a:cubicBezTo>
                  <a:cubicBezTo>
                    <a:pt x="186" y="104"/>
                    <a:pt x="135" y="130"/>
                    <a:pt x="108" y="140"/>
                  </a:cubicBezTo>
                  <a:cubicBezTo>
                    <a:pt x="81" y="150"/>
                    <a:pt x="74" y="150"/>
                    <a:pt x="57" y="152"/>
                  </a:cubicBezTo>
                  <a:cubicBezTo>
                    <a:pt x="40" y="154"/>
                    <a:pt x="23" y="154"/>
                    <a:pt x="0" y="15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3413" y="291"/>
              <a:ext cx="380" cy="174"/>
            </a:xfrm>
            <a:custGeom>
              <a:avLst/>
              <a:gdLst/>
              <a:ahLst/>
              <a:cxnLst>
                <a:cxn ang="0">
                  <a:pos x="3" y="165"/>
                </a:cxn>
                <a:cxn ang="0">
                  <a:pos x="129" y="93"/>
                </a:cxn>
                <a:cxn ang="0">
                  <a:pos x="261" y="30"/>
                </a:cxn>
                <a:cxn ang="0">
                  <a:pos x="351" y="0"/>
                </a:cxn>
                <a:cxn ang="0">
                  <a:pos x="378" y="27"/>
                </a:cxn>
                <a:cxn ang="0">
                  <a:pos x="336" y="51"/>
                </a:cxn>
                <a:cxn ang="0">
                  <a:pos x="291" y="60"/>
                </a:cxn>
                <a:cxn ang="0">
                  <a:pos x="240" y="75"/>
                </a:cxn>
                <a:cxn ang="0">
                  <a:pos x="189" y="120"/>
                </a:cxn>
                <a:cxn ang="0">
                  <a:pos x="102" y="174"/>
                </a:cxn>
                <a:cxn ang="0">
                  <a:pos x="0" y="162"/>
                </a:cxn>
              </a:cxnLst>
              <a:rect l="0" t="0" r="r" b="b"/>
              <a:pathLst>
                <a:path w="380" h="174">
                  <a:moveTo>
                    <a:pt x="3" y="165"/>
                  </a:moveTo>
                  <a:cubicBezTo>
                    <a:pt x="24" y="153"/>
                    <a:pt x="86" y="115"/>
                    <a:pt x="129" y="93"/>
                  </a:cubicBezTo>
                  <a:cubicBezTo>
                    <a:pt x="172" y="71"/>
                    <a:pt x="224" y="45"/>
                    <a:pt x="261" y="30"/>
                  </a:cubicBezTo>
                  <a:cubicBezTo>
                    <a:pt x="298" y="15"/>
                    <a:pt x="332" y="0"/>
                    <a:pt x="351" y="0"/>
                  </a:cubicBezTo>
                  <a:cubicBezTo>
                    <a:pt x="370" y="0"/>
                    <a:pt x="380" y="19"/>
                    <a:pt x="378" y="27"/>
                  </a:cubicBezTo>
                  <a:cubicBezTo>
                    <a:pt x="376" y="35"/>
                    <a:pt x="350" y="46"/>
                    <a:pt x="336" y="51"/>
                  </a:cubicBezTo>
                  <a:cubicBezTo>
                    <a:pt x="322" y="56"/>
                    <a:pt x="307" y="56"/>
                    <a:pt x="291" y="60"/>
                  </a:cubicBezTo>
                  <a:cubicBezTo>
                    <a:pt x="275" y="64"/>
                    <a:pt x="257" y="65"/>
                    <a:pt x="240" y="75"/>
                  </a:cubicBezTo>
                  <a:cubicBezTo>
                    <a:pt x="223" y="85"/>
                    <a:pt x="212" y="104"/>
                    <a:pt x="189" y="120"/>
                  </a:cubicBezTo>
                  <a:cubicBezTo>
                    <a:pt x="166" y="136"/>
                    <a:pt x="133" y="167"/>
                    <a:pt x="102" y="174"/>
                  </a:cubicBezTo>
                  <a:lnTo>
                    <a:pt x="0" y="162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4178" y="187"/>
              <a:ext cx="523" cy="69"/>
            </a:xfrm>
            <a:custGeom>
              <a:avLst/>
              <a:gdLst/>
              <a:ahLst/>
              <a:cxnLst>
                <a:cxn ang="0">
                  <a:pos x="84" y="11"/>
                </a:cxn>
                <a:cxn ang="0">
                  <a:pos x="27" y="5"/>
                </a:cxn>
                <a:cxn ang="0">
                  <a:pos x="9" y="35"/>
                </a:cxn>
                <a:cxn ang="0">
                  <a:pos x="81" y="56"/>
                </a:cxn>
                <a:cxn ang="0">
                  <a:pos x="255" y="68"/>
                </a:cxn>
                <a:cxn ang="0">
                  <a:pos x="432" y="50"/>
                </a:cxn>
                <a:cxn ang="0">
                  <a:pos x="513" y="5"/>
                </a:cxn>
                <a:cxn ang="0">
                  <a:pos x="372" y="20"/>
                </a:cxn>
                <a:cxn ang="0">
                  <a:pos x="141" y="14"/>
                </a:cxn>
                <a:cxn ang="0">
                  <a:pos x="84" y="11"/>
                </a:cxn>
              </a:cxnLst>
              <a:rect l="0" t="0" r="r" b="b"/>
              <a:pathLst>
                <a:path w="523" h="69">
                  <a:moveTo>
                    <a:pt x="84" y="11"/>
                  </a:moveTo>
                  <a:cubicBezTo>
                    <a:pt x="65" y="9"/>
                    <a:pt x="40" y="1"/>
                    <a:pt x="27" y="5"/>
                  </a:cubicBezTo>
                  <a:cubicBezTo>
                    <a:pt x="14" y="9"/>
                    <a:pt x="0" y="27"/>
                    <a:pt x="9" y="35"/>
                  </a:cubicBezTo>
                  <a:cubicBezTo>
                    <a:pt x="18" y="43"/>
                    <a:pt x="40" y="51"/>
                    <a:pt x="81" y="56"/>
                  </a:cubicBezTo>
                  <a:cubicBezTo>
                    <a:pt x="122" y="61"/>
                    <a:pt x="197" y="69"/>
                    <a:pt x="255" y="68"/>
                  </a:cubicBezTo>
                  <a:cubicBezTo>
                    <a:pt x="313" y="67"/>
                    <a:pt x="389" y="60"/>
                    <a:pt x="432" y="50"/>
                  </a:cubicBezTo>
                  <a:cubicBezTo>
                    <a:pt x="475" y="40"/>
                    <a:pt x="523" y="10"/>
                    <a:pt x="513" y="5"/>
                  </a:cubicBezTo>
                  <a:cubicBezTo>
                    <a:pt x="503" y="0"/>
                    <a:pt x="434" y="19"/>
                    <a:pt x="372" y="20"/>
                  </a:cubicBezTo>
                  <a:cubicBezTo>
                    <a:pt x="310" y="21"/>
                    <a:pt x="189" y="15"/>
                    <a:pt x="141" y="14"/>
                  </a:cubicBezTo>
                  <a:cubicBezTo>
                    <a:pt x="93" y="13"/>
                    <a:pt x="103" y="13"/>
                    <a:pt x="84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4689" y="186"/>
              <a:ext cx="537" cy="12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188" y="3"/>
                </a:cxn>
                <a:cxn ang="0">
                  <a:pos x="323" y="27"/>
                </a:cxn>
                <a:cxn ang="0">
                  <a:pos x="464" y="69"/>
                </a:cxn>
                <a:cxn ang="0">
                  <a:pos x="521" y="90"/>
                </a:cxn>
                <a:cxn ang="0">
                  <a:pos x="533" y="105"/>
                </a:cxn>
                <a:cxn ang="0">
                  <a:pos x="497" y="120"/>
                </a:cxn>
                <a:cxn ang="0">
                  <a:pos x="452" y="108"/>
                </a:cxn>
                <a:cxn ang="0">
                  <a:pos x="350" y="72"/>
                </a:cxn>
                <a:cxn ang="0">
                  <a:pos x="158" y="39"/>
                </a:cxn>
                <a:cxn ang="0">
                  <a:pos x="50" y="39"/>
                </a:cxn>
                <a:cxn ang="0">
                  <a:pos x="23" y="6"/>
                </a:cxn>
              </a:cxnLst>
              <a:rect l="0" t="0" r="r" b="b"/>
              <a:pathLst>
                <a:path w="537" h="120">
                  <a:moveTo>
                    <a:pt x="23" y="6"/>
                  </a:moveTo>
                  <a:cubicBezTo>
                    <a:pt x="46" y="0"/>
                    <a:pt x="138" y="0"/>
                    <a:pt x="188" y="3"/>
                  </a:cubicBezTo>
                  <a:cubicBezTo>
                    <a:pt x="238" y="6"/>
                    <a:pt x="277" y="16"/>
                    <a:pt x="323" y="27"/>
                  </a:cubicBezTo>
                  <a:cubicBezTo>
                    <a:pt x="369" y="38"/>
                    <a:pt x="431" y="59"/>
                    <a:pt x="464" y="69"/>
                  </a:cubicBezTo>
                  <a:cubicBezTo>
                    <a:pt x="497" y="79"/>
                    <a:pt x="509" y="84"/>
                    <a:pt x="521" y="90"/>
                  </a:cubicBezTo>
                  <a:cubicBezTo>
                    <a:pt x="533" y="96"/>
                    <a:pt x="537" y="100"/>
                    <a:pt x="533" y="105"/>
                  </a:cubicBezTo>
                  <a:cubicBezTo>
                    <a:pt x="529" y="110"/>
                    <a:pt x="510" y="120"/>
                    <a:pt x="497" y="120"/>
                  </a:cubicBezTo>
                  <a:cubicBezTo>
                    <a:pt x="484" y="120"/>
                    <a:pt x="476" y="116"/>
                    <a:pt x="452" y="108"/>
                  </a:cubicBezTo>
                  <a:cubicBezTo>
                    <a:pt x="428" y="100"/>
                    <a:pt x="399" y="84"/>
                    <a:pt x="350" y="72"/>
                  </a:cubicBezTo>
                  <a:cubicBezTo>
                    <a:pt x="301" y="60"/>
                    <a:pt x="208" y="45"/>
                    <a:pt x="158" y="39"/>
                  </a:cubicBezTo>
                  <a:cubicBezTo>
                    <a:pt x="108" y="33"/>
                    <a:pt x="72" y="43"/>
                    <a:pt x="50" y="39"/>
                  </a:cubicBezTo>
                  <a:cubicBezTo>
                    <a:pt x="28" y="35"/>
                    <a:pt x="0" y="12"/>
                    <a:pt x="23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4968" y="312"/>
              <a:ext cx="800" cy="143"/>
            </a:xfrm>
            <a:custGeom>
              <a:avLst/>
              <a:gdLst/>
              <a:ahLst/>
              <a:cxnLst>
                <a:cxn ang="0">
                  <a:pos x="800" y="24"/>
                </a:cxn>
                <a:cxn ang="0">
                  <a:pos x="782" y="15"/>
                </a:cxn>
                <a:cxn ang="0">
                  <a:pos x="659" y="63"/>
                </a:cxn>
                <a:cxn ang="0">
                  <a:pos x="500" y="84"/>
                </a:cxn>
                <a:cxn ang="0">
                  <a:pos x="326" y="69"/>
                </a:cxn>
                <a:cxn ang="0">
                  <a:pos x="98" y="21"/>
                </a:cxn>
                <a:cxn ang="0">
                  <a:pos x="11" y="6"/>
                </a:cxn>
                <a:cxn ang="0">
                  <a:pos x="32" y="60"/>
                </a:cxn>
                <a:cxn ang="0">
                  <a:pos x="155" y="96"/>
                </a:cxn>
                <a:cxn ang="0">
                  <a:pos x="410" y="138"/>
                </a:cxn>
                <a:cxn ang="0">
                  <a:pos x="596" y="129"/>
                </a:cxn>
                <a:cxn ang="0">
                  <a:pos x="737" y="90"/>
                </a:cxn>
                <a:cxn ang="0">
                  <a:pos x="788" y="69"/>
                </a:cxn>
                <a:cxn ang="0">
                  <a:pos x="800" y="24"/>
                </a:cxn>
              </a:cxnLst>
              <a:rect l="0" t="0" r="r" b="b"/>
              <a:pathLst>
                <a:path w="800" h="143">
                  <a:moveTo>
                    <a:pt x="800" y="24"/>
                  </a:moveTo>
                  <a:lnTo>
                    <a:pt x="782" y="15"/>
                  </a:lnTo>
                  <a:cubicBezTo>
                    <a:pt x="759" y="21"/>
                    <a:pt x="706" y="51"/>
                    <a:pt x="659" y="63"/>
                  </a:cubicBezTo>
                  <a:cubicBezTo>
                    <a:pt x="612" y="75"/>
                    <a:pt x="555" y="83"/>
                    <a:pt x="500" y="84"/>
                  </a:cubicBezTo>
                  <a:cubicBezTo>
                    <a:pt x="445" y="85"/>
                    <a:pt x="393" y="79"/>
                    <a:pt x="326" y="69"/>
                  </a:cubicBezTo>
                  <a:cubicBezTo>
                    <a:pt x="259" y="59"/>
                    <a:pt x="150" y="31"/>
                    <a:pt x="98" y="21"/>
                  </a:cubicBezTo>
                  <a:cubicBezTo>
                    <a:pt x="46" y="11"/>
                    <a:pt x="22" y="0"/>
                    <a:pt x="11" y="6"/>
                  </a:cubicBezTo>
                  <a:cubicBezTo>
                    <a:pt x="0" y="12"/>
                    <a:pt x="8" y="45"/>
                    <a:pt x="32" y="60"/>
                  </a:cubicBezTo>
                  <a:cubicBezTo>
                    <a:pt x="56" y="75"/>
                    <a:pt x="92" y="83"/>
                    <a:pt x="155" y="96"/>
                  </a:cubicBezTo>
                  <a:cubicBezTo>
                    <a:pt x="218" y="109"/>
                    <a:pt x="337" y="133"/>
                    <a:pt x="410" y="138"/>
                  </a:cubicBezTo>
                  <a:cubicBezTo>
                    <a:pt x="483" y="143"/>
                    <a:pt x="542" y="137"/>
                    <a:pt x="596" y="129"/>
                  </a:cubicBezTo>
                  <a:cubicBezTo>
                    <a:pt x="650" y="121"/>
                    <a:pt x="705" y="100"/>
                    <a:pt x="737" y="90"/>
                  </a:cubicBezTo>
                  <a:cubicBezTo>
                    <a:pt x="769" y="80"/>
                    <a:pt x="780" y="80"/>
                    <a:pt x="788" y="69"/>
                  </a:cubicBezTo>
                  <a:cubicBezTo>
                    <a:pt x="796" y="58"/>
                    <a:pt x="792" y="39"/>
                    <a:pt x="800" y="2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5318" y="240"/>
              <a:ext cx="402" cy="115"/>
            </a:xfrm>
            <a:custGeom>
              <a:avLst/>
              <a:gdLst/>
              <a:ahLst/>
              <a:cxnLst>
                <a:cxn ang="0">
                  <a:pos x="402" y="0"/>
                </a:cxn>
                <a:cxn ang="0">
                  <a:pos x="384" y="12"/>
                </a:cxn>
                <a:cxn ang="0">
                  <a:pos x="276" y="51"/>
                </a:cxn>
                <a:cxn ang="0">
                  <a:pos x="165" y="66"/>
                </a:cxn>
                <a:cxn ang="0">
                  <a:pos x="51" y="57"/>
                </a:cxn>
                <a:cxn ang="0">
                  <a:pos x="15" y="54"/>
                </a:cxn>
                <a:cxn ang="0">
                  <a:pos x="3" y="69"/>
                </a:cxn>
                <a:cxn ang="0">
                  <a:pos x="9" y="93"/>
                </a:cxn>
                <a:cxn ang="0">
                  <a:pos x="54" y="102"/>
                </a:cxn>
                <a:cxn ang="0">
                  <a:pos x="198" y="111"/>
                </a:cxn>
                <a:cxn ang="0">
                  <a:pos x="336" y="75"/>
                </a:cxn>
                <a:cxn ang="0">
                  <a:pos x="375" y="54"/>
                </a:cxn>
                <a:cxn ang="0">
                  <a:pos x="402" y="0"/>
                </a:cxn>
              </a:cxnLst>
              <a:rect l="0" t="0" r="r" b="b"/>
              <a:pathLst>
                <a:path w="402" h="115">
                  <a:moveTo>
                    <a:pt x="402" y="0"/>
                  </a:moveTo>
                  <a:lnTo>
                    <a:pt x="384" y="12"/>
                  </a:lnTo>
                  <a:cubicBezTo>
                    <a:pt x="363" y="20"/>
                    <a:pt x="312" y="42"/>
                    <a:pt x="276" y="51"/>
                  </a:cubicBezTo>
                  <a:cubicBezTo>
                    <a:pt x="240" y="60"/>
                    <a:pt x="202" y="65"/>
                    <a:pt x="165" y="66"/>
                  </a:cubicBezTo>
                  <a:cubicBezTo>
                    <a:pt x="128" y="67"/>
                    <a:pt x="76" y="59"/>
                    <a:pt x="51" y="57"/>
                  </a:cubicBezTo>
                  <a:cubicBezTo>
                    <a:pt x="26" y="55"/>
                    <a:pt x="23" y="52"/>
                    <a:pt x="15" y="54"/>
                  </a:cubicBezTo>
                  <a:cubicBezTo>
                    <a:pt x="7" y="56"/>
                    <a:pt x="4" y="63"/>
                    <a:pt x="3" y="69"/>
                  </a:cubicBezTo>
                  <a:cubicBezTo>
                    <a:pt x="2" y="75"/>
                    <a:pt x="0" y="88"/>
                    <a:pt x="9" y="93"/>
                  </a:cubicBezTo>
                  <a:cubicBezTo>
                    <a:pt x="18" y="98"/>
                    <a:pt x="22" y="99"/>
                    <a:pt x="54" y="102"/>
                  </a:cubicBezTo>
                  <a:cubicBezTo>
                    <a:pt x="86" y="105"/>
                    <a:pt x="151" y="115"/>
                    <a:pt x="198" y="111"/>
                  </a:cubicBezTo>
                  <a:cubicBezTo>
                    <a:pt x="245" y="107"/>
                    <a:pt x="307" y="84"/>
                    <a:pt x="336" y="75"/>
                  </a:cubicBezTo>
                  <a:cubicBezTo>
                    <a:pt x="365" y="66"/>
                    <a:pt x="365" y="65"/>
                    <a:pt x="375" y="54"/>
                  </a:cubicBezTo>
                  <a:cubicBezTo>
                    <a:pt x="385" y="43"/>
                    <a:pt x="392" y="26"/>
                    <a:pt x="402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20638" y="6161088"/>
            <a:ext cx="9169400" cy="138112"/>
            <a:chOff x="0" y="4032"/>
            <a:chExt cx="5776" cy="87"/>
          </a:xfrm>
        </p:grpSpPr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4041" y="4047"/>
              <a:ext cx="1735" cy="72"/>
            </a:xfrm>
            <a:custGeom>
              <a:avLst/>
              <a:gdLst/>
              <a:ahLst/>
              <a:cxnLst>
                <a:cxn ang="0">
                  <a:pos x="165" y="6"/>
                </a:cxn>
                <a:cxn ang="0">
                  <a:pos x="450" y="3"/>
                </a:cxn>
                <a:cxn ang="0">
                  <a:pos x="714" y="12"/>
                </a:cxn>
                <a:cxn ang="0">
                  <a:pos x="957" y="24"/>
                </a:cxn>
                <a:cxn ang="0">
                  <a:pos x="1173" y="24"/>
                </a:cxn>
                <a:cxn ang="0">
                  <a:pos x="1473" y="15"/>
                </a:cxn>
                <a:cxn ang="0">
                  <a:pos x="1617" y="0"/>
                </a:cxn>
                <a:cxn ang="0">
                  <a:pos x="1719" y="15"/>
                </a:cxn>
                <a:cxn ang="0">
                  <a:pos x="1716" y="66"/>
                </a:cxn>
                <a:cxn ang="0">
                  <a:pos x="1632" y="51"/>
                </a:cxn>
                <a:cxn ang="0">
                  <a:pos x="1407" y="51"/>
                </a:cxn>
                <a:cxn ang="0">
                  <a:pos x="1191" y="48"/>
                </a:cxn>
                <a:cxn ang="0">
                  <a:pos x="870" y="60"/>
                </a:cxn>
                <a:cxn ang="0">
                  <a:pos x="492" y="48"/>
                </a:cxn>
                <a:cxn ang="0">
                  <a:pos x="291" y="27"/>
                </a:cxn>
                <a:cxn ang="0">
                  <a:pos x="21" y="36"/>
                </a:cxn>
                <a:cxn ang="0">
                  <a:pos x="165" y="6"/>
                </a:cxn>
              </a:cxnLst>
              <a:rect l="0" t="0" r="r" b="b"/>
              <a:pathLst>
                <a:path w="1735" h="72">
                  <a:moveTo>
                    <a:pt x="165" y="6"/>
                  </a:moveTo>
                  <a:cubicBezTo>
                    <a:pt x="236" y="1"/>
                    <a:pt x="359" y="2"/>
                    <a:pt x="450" y="3"/>
                  </a:cubicBezTo>
                  <a:cubicBezTo>
                    <a:pt x="541" y="4"/>
                    <a:pt x="630" y="9"/>
                    <a:pt x="714" y="12"/>
                  </a:cubicBezTo>
                  <a:cubicBezTo>
                    <a:pt x="798" y="15"/>
                    <a:pt x="881" y="22"/>
                    <a:pt x="957" y="24"/>
                  </a:cubicBezTo>
                  <a:cubicBezTo>
                    <a:pt x="1033" y="26"/>
                    <a:pt x="1087" y="25"/>
                    <a:pt x="1173" y="24"/>
                  </a:cubicBezTo>
                  <a:cubicBezTo>
                    <a:pt x="1259" y="23"/>
                    <a:pt x="1399" y="19"/>
                    <a:pt x="1473" y="15"/>
                  </a:cubicBezTo>
                  <a:cubicBezTo>
                    <a:pt x="1547" y="11"/>
                    <a:pt x="1576" y="0"/>
                    <a:pt x="1617" y="0"/>
                  </a:cubicBezTo>
                  <a:cubicBezTo>
                    <a:pt x="1658" y="0"/>
                    <a:pt x="1703" y="4"/>
                    <a:pt x="1719" y="15"/>
                  </a:cubicBezTo>
                  <a:cubicBezTo>
                    <a:pt x="1735" y="26"/>
                    <a:pt x="1730" y="60"/>
                    <a:pt x="1716" y="66"/>
                  </a:cubicBezTo>
                  <a:cubicBezTo>
                    <a:pt x="1702" y="72"/>
                    <a:pt x="1683" y="53"/>
                    <a:pt x="1632" y="51"/>
                  </a:cubicBezTo>
                  <a:cubicBezTo>
                    <a:pt x="1581" y="49"/>
                    <a:pt x="1480" y="51"/>
                    <a:pt x="1407" y="51"/>
                  </a:cubicBezTo>
                  <a:cubicBezTo>
                    <a:pt x="1334" y="51"/>
                    <a:pt x="1280" y="47"/>
                    <a:pt x="1191" y="48"/>
                  </a:cubicBezTo>
                  <a:cubicBezTo>
                    <a:pt x="1102" y="49"/>
                    <a:pt x="986" y="60"/>
                    <a:pt x="870" y="60"/>
                  </a:cubicBezTo>
                  <a:cubicBezTo>
                    <a:pt x="754" y="60"/>
                    <a:pt x="588" y="53"/>
                    <a:pt x="492" y="48"/>
                  </a:cubicBezTo>
                  <a:cubicBezTo>
                    <a:pt x="396" y="43"/>
                    <a:pt x="369" y="29"/>
                    <a:pt x="291" y="27"/>
                  </a:cubicBezTo>
                  <a:cubicBezTo>
                    <a:pt x="213" y="25"/>
                    <a:pt x="42" y="39"/>
                    <a:pt x="21" y="36"/>
                  </a:cubicBezTo>
                  <a:cubicBezTo>
                    <a:pt x="0" y="33"/>
                    <a:pt x="94" y="11"/>
                    <a:pt x="165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1727" y="4038"/>
              <a:ext cx="2655" cy="60"/>
            </a:xfrm>
            <a:custGeom>
              <a:avLst/>
              <a:gdLst/>
              <a:ahLst/>
              <a:cxnLst>
                <a:cxn ang="0">
                  <a:pos x="2641" y="6"/>
                </a:cxn>
                <a:cxn ang="0">
                  <a:pos x="2620" y="30"/>
                </a:cxn>
                <a:cxn ang="0">
                  <a:pos x="2368" y="45"/>
                </a:cxn>
                <a:cxn ang="0">
                  <a:pos x="2023" y="60"/>
                </a:cxn>
                <a:cxn ang="0">
                  <a:pos x="1786" y="48"/>
                </a:cxn>
                <a:cxn ang="0">
                  <a:pos x="1525" y="36"/>
                </a:cxn>
                <a:cxn ang="0">
                  <a:pos x="1195" y="45"/>
                </a:cxn>
                <a:cxn ang="0">
                  <a:pos x="817" y="39"/>
                </a:cxn>
                <a:cxn ang="0">
                  <a:pos x="499" y="27"/>
                </a:cxn>
                <a:cxn ang="0">
                  <a:pos x="136" y="39"/>
                </a:cxn>
                <a:cxn ang="0">
                  <a:pos x="10" y="33"/>
                </a:cxn>
                <a:cxn ang="0">
                  <a:pos x="76" y="24"/>
                </a:cxn>
                <a:cxn ang="0">
                  <a:pos x="310" y="18"/>
                </a:cxn>
                <a:cxn ang="0">
                  <a:pos x="544" y="0"/>
                </a:cxn>
                <a:cxn ang="0">
                  <a:pos x="853" y="21"/>
                </a:cxn>
                <a:cxn ang="0">
                  <a:pos x="1114" y="21"/>
                </a:cxn>
                <a:cxn ang="0">
                  <a:pos x="1399" y="3"/>
                </a:cxn>
                <a:cxn ang="0">
                  <a:pos x="1588" y="9"/>
                </a:cxn>
                <a:cxn ang="0">
                  <a:pos x="1807" y="21"/>
                </a:cxn>
                <a:cxn ang="0">
                  <a:pos x="2035" y="12"/>
                </a:cxn>
                <a:cxn ang="0">
                  <a:pos x="2290" y="18"/>
                </a:cxn>
                <a:cxn ang="0">
                  <a:pos x="2596" y="3"/>
                </a:cxn>
                <a:cxn ang="0">
                  <a:pos x="2641" y="6"/>
                </a:cxn>
              </a:cxnLst>
              <a:rect l="0" t="0" r="r" b="b"/>
              <a:pathLst>
                <a:path w="2655" h="60">
                  <a:moveTo>
                    <a:pt x="2641" y="6"/>
                  </a:moveTo>
                  <a:lnTo>
                    <a:pt x="2620" y="30"/>
                  </a:lnTo>
                  <a:cubicBezTo>
                    <a:pt x="2575" y="36"/>
                    <a:pt x="2467" y="40"/>
                    <a:pt x="2368" y="45"/>
                  </a:cubicBezTo>
                  <a:cubicBezTo>
                    <a:pt x="2269" y="50"/>
                    <a:pt x="2120" y="60"/>
                    <a:pt x="2023" y="60"/>
                  </a:cubicBezTo>
                  <a:cubicBezTo>
                    <a:pt x="1926" y="60"/>
                    <a:pt x="1869" y="52"/>
                    <a:pt x="1786" y="48"/>
                  </a:cubicBezTo>
                  <a:cubicBezTo>
                    <a:pt x="1703" y="44"/>
                    <a:pt x="1623" y="36"/>
                    <a:pt x="1525" y="36"/>
                  </a:cubicBezTo>
                  <a:cubicBezTo>
                    <a:pt x="1427" y="36"/>
                    <a:pt x="1313" y="44"/>
                    <a:pt x="1195" y="45"/>
                  </a:cubicBezTo>
                  <a:cubicBezTo>
                    <a:pt x="1077" y="46"/>
                    <a:pt x="933" y="42"/>
                    <a:pt x="817" y="39"/>
                  </a:cubicBezTo>
                  <a:cubicBezTo>
                    <a:pt x="701" y="36"/>
                    <a:pt x="612" y="27"/>
                    <a:pt x="499" y="27"/>
                  </a:cubicBezTo>
                  <a:cubicBezTo>
                    <a:pt x="386" y="27"/>
                    <a:pt x="217" y="38"/>
                    <a:pt x="136" y="39"/>
                  </a:cubicBezTo>
                  <a:cubicBezTo>
                    <a:pt x="55" y="40"/>
                    <a:pt x="20" y="36"/>
                    <a:pt x="10" y="33"/>
                  </a:cubicBezTo>
                  <a:cubicBezTo>
                    <a:pt x="0" y="30"/>
                    <a:pt x="26" y="27"/>
                    <a:pt x="76" y="24"/>
                  </a:cubicBezTo>
                  <a:cubicBezTo>
                    <a:pt x="126" y="21"/>
                    <a:pt x="232" y="22"/>
                    <a:pt x="310" y="18"/>
                  </a:cubicBezTo>
                  <a:cubicBezTo>
                    <a:pt x="388" y="14"/>
                    <a:pt x="454" y="0"/>
                    <a:pt x="544" y="0"/>
                  </a:cubicBezTo>
                  <a:cubicBezTo>
                    <a:pt x="634" y="0"/>
                    <a:pt x="758" y="18"/>
                    <a:pt x="853" y="21"/>
                  </a:cubicBezTo>
                  <a:cubicBezTo>
                    <a:pt x="948" y="24"/>
                    <a:pt x="1023" y="24"/>
                    <a:pt x="1114" y="21"/>
                  </a:cubicBezTo>
                  <a:cubicBezTo>
                    <a:pt x="1205" y="18"/>
                    <a:pt x="1320" y="5"/>
                    <a:pt x="1399" y="3"/>
                  </a:cubicBezTo>
                  <a:cubicBezTo>
                    <a:pt x="1478" y="1"/>
                    <a:pt x="1520" y="6"/>
                    <a:pt x="1588" y="9"/>
                  </a:cubicBezTo>
                  <a:cubicBezTo>
                    <a:pt x="1656" y="12"/>
                    <a:pt x="1733" y="21"/>
                    <a:pt x="1807" y="21"/>
                  </a:cubicBezTo>
                  <a:cubicBezTo>
                    <a:pt x="1881" y="21"/>
                    <a:pt x="1955" y="12"/>
                    <a:pt x="2035" y="12"/>
                  </a:cubicBezTo>
                  <a:cubicBezTo>
                    <a:pt x="2115" y="12"/>
                    <a:pt x="2197" y="19"/>
                    <a:pt x="2290" y="18"/>
                  </a:cubicBezTo>
                  <a:cubicBezTo>
                    <a:pt x="2383" y="17"/>
                    <a:pt x="2537" y="5"/>
                    <a:pt x="2596" y="3"/>
                  </a:cubicBezTo>
                  <a:cubicBezTo>
                    <a:pt x="2655" y="1"/>
                    <a:pt x="2651" y="3"/>
                    <a:pt x="2641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0" y="4032"/>
              <a:ext cx="2041" cy="62"/>
            </a:xfrm>
            <a:custGeom>
              <a:avLst/>
              <a:gdLst/>
              <a:ahLst/>
              <a:cxnLst>
                <a:cxn ang="0">
                  <a:pos x="1893" y="39"/>
                </a:cxn>
                <a:cxn ang="0">
                  <a:pos x="1578" y="45"/>
                </a:cxn>
                <a:cxn ang="0">
                  <a:pos x="1011" y="60"/>
                </a:cxn>
                <a:cxn ang="0">
                  <a:pos x="438" y="57"/>
                </a:cxn>
                <a:cxn ang="0">
                  <a:pos x="0" y="36"/>
                </a:cxn>
                <a:cxn ang="0">
                  <a:pos x="0" y="3"/>
                </a:cxn>
                <a:cxn ang="0">
                  <a:pos x="210" y="18"/>
                </a:cxn>
                <a:cxn ang="0">
                  <a:pos x="474" y="21"/>
                </a:cxn>
                <a:cxn ang="0">
                  <a:pos x="678" y="9"/>
                </a:cxn>
                <a:cxn ang="0">
                  <a:pos x="897" y="9"/>
                </a:cxn>
                <a:cxn ang="0">
                  <a:pos x="1167" y="30"/>
                </a:cxn>
                <a:cxn ang="0">
                  <a:pos x="1500" y="24"/>
                </a:cxn>
                <a:cxn ang="0">
                  <a:pos x="1758" y="3"/>
                </a:cxn>
                <a:cxn ang="0">
                  <a:pos x="1938" y="18"/>
                </a:cxn>
                <a:cxn ang="0">
                  <a:pos x="2034" y="33"/>
                </a:cxn>
                <a:cxn ang="0">
                  <a:pos x="1893" y="39"/>
                </a:cxn>
              </a:cxnLst>
              <a:rect l="0" t="0" r="r" b="b"/>
              <a:pathLst>
                <a:path w="2041" h="62">
                  <a:moveTo>
                    <a:pt x="1893" y="39"/>
                  </a:moveTo>
                  <a:cubicBezTo>
                    <a:pt x="1817" y="41"/>
                    <a:pt x="1725" y="42"/>
                    <a:pt x="1578" y="45"/>
                  </a:cubicBezTo>
                  <a:cubicBezTo>
                    <a:pt x="1431" y="48"/>
                    <a:pt x="1201" y="58"/>
                    <a:pt x="1011" y="60"/>
                  </a:cubicBezTo>
                  <a:cubicBezTo>
                    <a:pt x="821" y="62"/>
                    <a:pt x="606" y="61"/>
                    <a:pt x="438" y="57"/>
                  </a:cubicBezTo>
                  <a:cubicBezTo>
                    <a:pt x="270" y="53"/>
                    <a:pt x="73" y="45"/>
                    <a:pt x="0" y="36"/>
                  </a:cubicBezTo>
                  <a:lnTo>
                    <a:pt x="0" y="3"/>
                  </a:lnTo>
                  <a:cubicBezTo>
                    <a:pt x="35" y="0"/>
                    <a:pt x="131" y="15"/>
                    <a:pt x="210" y="18"/>
                  </a:cubicBezTo>
                  <a:cubicBezTo>
                    <a:pt x="289" y="21"/>
                    <a:pt x="396" y="22"/>
                    <a:pt x="474" y="21"/>
                  </a:cubicBezTo>
                  <a:cubicBezTo>
                    <a:pt x="552" y="20"/>
                    <a:pt x="608" y="11"/>
                    <a:pt x="678" y="9"/>
                  </a:cubicBezTo>
                  <a:cubicBezTo>
                    <a:pt x="748" y="7"/>
                    <a:pt x="816" y="6"/>
                    <a:pt x="897" y="9"/>
                  </a:cubicBezTo>
                  <a:cubicBezTo>
                    <a:pt x="978" y="12"/>
                    <a:pt x="1067" y="28"/>
                    <a:pt x="1167" y="30"/>
                  </a:cubicBezTo>
                  <a:cubicBezTo>
                    <a:pt x="1267" y="32"/>
                    <a:pt x="1402" y="28"/>
                    <a:pt x="1500" y="24"/>
                  </a:cubicBezTo>
                  <a:cubicBezTo>
                    <a:pt x="1598" y="20"/>
                    <a:pt x="1685" y="4"/>
                    <a:pt x="1758" y="3"/>
                  </a:cubicBezTo>
                  <a:cubicBezTo>
                    <a:pt x="1831" y="2"/>
                    <a:pt x="1892" y="13"/>
                    <a:pt x="1938" y="18"/>
                  </a:cubicBezTo>
                  <a:cubicBezTo>
                    <a:pt x="1984" y="23"/>
                    <a:pt x="2041" y="30"/>
                    <a:pt x="2034" y="33"/>
                  </a:cubicBezTo>
                  <a:cubicBezTo>
                    <a:pt x="2027" y="36"/>
                    <a:pt x="1969" y="37"/>
                    <a:pt x="1893" y="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</p:grpSp>
      <p:sp>
        <p:nvSpPr>
          <p:cNvPr id="4125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68488"/>
            <a:ext cx="7772400" cy="1600200"/>
          </a:xfrm>
        </p:spPr>
        <p:txBody>
          <a:bodyPr anchorCtr="1"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126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73175" y="3729038"/>
            <a:ext cx="6400800" cy="1371600"/>
          </a:xfrm>
        </p:spPr>
        <p:txBody>
          <a:bodyPr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3484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52C04-4EE3-4780-BC9D-64A66E5CBE68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484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" name="Rectangle 3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484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97631-F424-45A9-94FC-37548FE31CF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139CD-84A1-48F3-A2E5-EEF0672057AB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5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EB3DA-8FD9-442B-84FB-3149468DE51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768350"/>
            <a:ext cx="1943100" cy="532765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768350"/>
            <a:ext cx="5676900" cy="532765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1650B-4ADA-409F-9B2B-99387D2B2B24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5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E5D01-96D0-44C9-AF48-59C7021295B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206A0-96A5-42AC-9B3C-1CE32ACF9BCA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5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3D0B9-B5A8-4547-9600-F9C7C578DA3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5DE8F-9537-46E4-B3DA-9948FA3938C7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5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AD9FB-2598-4DCA-BDD4-E4524DB34CF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2BC07-580F-4814-B9C5-CCD3FF2B1CA1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6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58745-00CA-417F-9CCD-841E4165C81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EF5A2-0048-4A2C-B136-25EA14974CDC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8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9D9BB-874B-470E-8BB2-7B4E41EE518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A7FBB-DFF8-4D0C-A002-743E4DC99EEE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4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9DE44-1036-46E8-861B-574012B9F97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CF2C9-BDE0-43F7-842A-869518ED4CF4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3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C4365-EB83-4254-A209-888B103C84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521E-9250-4CCF-AD1A-0C726C71A1F1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6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052EB-5C2D-4F42-B0C0-281176F9183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9A845-8A5B-45A0-9EA9-A463DDF0782E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6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301C6-BBEC-4CA0-8970-1E4CB7ACB9B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0" y="0"/>
            <a:ext cx="9156700" cy="757238"/>
            <a:chOff x="0" y="0"/>
            <a:chExt cx="5768" cy="477"/>
          </a:xfrm>
        </p:grpSpPr>
        <p:sp>
          <p:nvSpPr>
            <p:cNvPr id="3075" name="Freeform 3"/>
            <p:cNvSpPr>
              <a:spLocks/>
            </p:cNvSpPr>
            <p:nvPr userDrawn="1"/>
          </p:nvSpPr>
          <p:spPr bwMode="auto">
            <a:xfrm>
              <a:off x="5" y="0"/>
              <a:ext cx="5763" cy="477"/>
            </a:xfrm>
            <a:custGeom>
              <a:avLst/>
              <a:gdLst/>
              <a:ahLst/>
              <a:cxnLst>
                <a:cxn ang="0">
                  <a:pos x="0" y="450"/>
                </a:cxn>
                <a:cxn ang="0">
                  <a:pos x="3" y="0"/>
                </a:cxn>
                <a:cxn ang="0">
                  <a:pos x="5763" y="0"/>
                </a:cxn>
                <a:cxn ang="0">
                  <a:pos x="5763" y="465"/>
                </a:cxn>
                <a:cxn ang="0">
                  <a:pos x="4821" y="477"/>
                </a:cxn>
                <a:cxn ang="0">
                  <a:pos x="4326" y="447"/>
                </a:cxn>
                <a:cxn ang="0">
                  <a:pos x="3783" y="465"/>
                </a:cxn>
                <a:cxn ang="0">
                  <a:pos x="3417" y="456"/>
                </a:cxn>
                <a:cxn ang="0">
                  <a:pos x="2973" y="459"/>
                </a:cxn>
                <a:cxn ang="0">
                  <a:pos x="2451" y="453"/>
                </a:cxn>
                <a:cxn ang="0">
                  <a:pos x="2289" y="441"/>
                </a:cxn>
                <a:cxn ang="0">
                  <a:pos x="2010" y="453"/>
                </a:cxn>
                <a:cxn ang="0">
                  <a:pos x="1827" y="450"/>
                </a:cxn>
                <a:cxn ang="0">
                  <a:pos x="1215" y="465"/>
                </a:cxn>
                <a:cxn ang="0">
                  <a:pos x="660" y="456"/>
                </a:cxn>
                <a:cxn ang="0">
                  <a:pos x="0" y="450"/>
                </a:cxn>
              </a:cxnLst>
              <a:rect l="0" t="0" r="r" b="b"/>
              <a:pathLst>
                <a:path w="5763" h="477">
                  <a:moveTo>
                    <a:pt x="0" y="450"/>
                  </a:moveTo>
                  <a:lnTo>
                    <a:pt x="3" y="0"/>
                  </a:lnTo>
                  <a:lnTo>
                    <a:pt x="5763" y="0"/>
                  </a:lnTo>
                  <a:lnTo>
                    <a:pt x="5763" y="465"/>
                  </a:lnTo>
                  <a:lnTo>
                    <a:pt x="4821" y="477"/>
                  </a:lnTo>
                  <a:lnTo>
                    <a:pt x="4326" y="447"/>
                  </a:lnTo>
                  <a:lnTo>
                    <a:pt x="3783" y="465"/>
                  </a:lnTo>
                  <a:lnTo>
                    <a:pt x="3417" y="456"/>
                  </a:lnTo>
                  <a:lnTo>
                    <a:pt x="2973" y="459"/>
                  </a:lnTo>
                  <a:lnTo>
                    <a:pt x="2451" y="453"/>
                  </a:lnTo>
                  <a:lnTo>
                    <a:pt x="2289" y="441"/>
                  </a:lnTo>
                  <a:lnTo>
                    <a:pt x="2010" y="453"/>
                  </a:lnTo>
                  <a:lnTo>
                    <a:pt x="1827" y="450"/>
                  </a:lnTo>
                  <a:lnTo>
                    <a:pt x="1215" y="465"/>
                  </a:lnTo>
                  <a:lnTo>
                    <a:pt x="660" y="456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76" name="Freeform 4"/>
            <p:cNvSpPr>
              <a:spLocks/>
            </p:cNvSpPr>
            <p:nvPr userDrawn="1"/>
          </p:nvSpPr>
          <p:spPr bwMode="auto">
            <a:xfrm>
              <a:off x="0" y="98"/>
              <a:ext cx="256" cy="253"/>
            </a:xfrm>
            <a:custGeom>
              <a:avLst/>
              <a:gdLst/>
              <a:ahLst/>
              <a:cxnLst>
                <a:cxn ang="0">
                  <a:pos x="8" y="190"/>
                </a:cxn>
                <a:cxn ang="0">
                  <a:pos x="71" y="115"/>
                </a:cxn>
                <a:cxn ang="0">
                  <a:pos x="203" y="16"/>
                </a:cxn>
                <a:cxn ang="0">
                  <a:pos x="251" y="19"/>
                </a:cxn>
                <a:cxn ang="0">
                  <a:pos x="236" y="46"/>
                </a:cxn>
                <a:cxn ang="0">
                  <a:pos x="176" y="82"/>
                </a:cxn>
                <a:cxn ang="0">
                  <a:pos x="92" y="154"/>
                </a:cxn>
                <a:cxn ang="0">
                  <a:pos x="23" y="247"/>
                </a:cxn>
                <a:cxn ang="0">
                  <a:pos x="8" y="190"/>
                </a:cxn>
              </a:cxnLst>
              <a:rect l="0" t="0" r="r" b="b"/>
              <a:pathLst>
                <a:path w="256" h="253">
                  <a:moveTo>
                    <a:pt x="8" y="190"/>
                  </a:moveTo>
                  <a:cubicBezTo>
                    <a:pt x="16" y="168"/>
                    <a:pt x="38" y="144"/>
                    <a:pt x="71" y="115"/>
                  </a:cubicBezTo>
                  <a:cubicBezTo>
                    <a:pt x="104" y="86"/>
                    <a:pt x="173" y="32"/>
                    <a:pt x="203" y="16"/>
                  </a:cubicBezTo>
                  <a:cubicBezTo>
                    <a:pt x="233" y="0"/>
                    <a:pt x="246" y="14"/>
                    <a:pt x="251" y="19"/>
                  </a:cubicBezTo>
                  <a:cubicBezTo>
                    <a:pt x="256" y="24"/>
                    <a:pt x="249" y="35"/>
                    <a:pt x="236" y="46"/>
                  </a:cubicBezTo>
                  <a:cubicBezTo>
                    <a:pt x="223" y="57"/>
                    <a:pt x="200" y="64"/>
                    <a:pt x="176" y="82"/>
                  </a:cubicBezTo>
                  <a:cubicBezTo>
                    <a:pt x="152" y="100"/>
                    <a:pt x="118" y="126"/>
                    <a:pt x="92" y="154"/>
                  </a:cubicBezTo>
                  <a:cubicBezTo>
                    <a:pt x="66" y="182"/>
                    <a:pt x="36" y="241"/>
                    <a:pt x="23" y="247"/>
                  </a:cubicBezTo>
                  <a:cubicBezTo>
                    <a:pt x="10" y="253"/>
                    <a:pt x="0" y="212"/>
                    <a:pt x="8" y="19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77" name="Freeform 5"/>
            <p:cNvSpPr>
              <a:spLocks/>
            </p:cNvSpPr>
            <p:nvPr userDrawn="1"/>
          </p:nvSpPr>
          <p:spPr bwMode="auto">
            <a:xfrm>
              <a:off x="56" y="0"/>
              <a:ext cx="708" cy="459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0" y="453"/>
                </a:cxn>
                <a:cxn ang="0">
                  <a:pos x="72" y="324"/>
                </a:cxn>
                <a:cxn ang="0">
                  <a:pos x="198" y="201"/>
                </a:cxn>
                <a:cxn ang="0">
                  <a:pos x="366" y="102"/>
                </a:cxn>
                <a:cxn ang="0">
                  <a:pos x="531" y="36"/>
                </a:cxn>
                <a:cxn ang="0">
                  <a:pos x="609" y="0"/>
                </a:cxn>
                <a:cxn ang="0">
                  <a:pos x="708" y="3"/>
                </a:cxn>
                <a:cxn ang="0">
                  <a:pos x="591" y="66"/>
                </a:cxn>
                <a:cxn ang="0">
                  <a:pos x="417" y="126"/>
                </a:cxn>
                <a:cxn ang="0">
                  <a:pos x="237" y="231"/>
                </a:cxn>
                <a:cxn ang="0">
                  <a:pos x="117" y="345"/>
                </a:cxn>
                <a:cxn ang="0">
                  <a:pos x="51" y="459"/>
                </a:cxn>
                <a:cxn ang="0">
                  <a:pos x="0" y="453"/>
                </a:cxn>
              </a:cxnLst>
              <a:rect l="0" t="0" r="r" b="b"/>
              <a:pathLst>
                <a:path w="708" h="459">
                  <a:moveTo>
                    <a:pt x="0" y="432"/>
                  </a:moveTo>
                  <a:lnTo>
                    <a:pt x="0" y="453"/>
                  </a:lnTo>
                  <a:cubicBezTo>
                    <a:pt x="12" y="435"/>
                    <a:pt x="39" y="366"/>
                    <a:pt x="72" y="324"/>
                  </a:cubicBezTo>
                  <a:cubicBezTo>
                    <a:pt x="105" y="282"/>
                    <a:pt x="149" y="238"/>
                    <a:pt x="198" y="201"/>
                  </a:cubicBezTo>
                  <a:cubicBezTo>
                    <a:pt x="247" y="164"/>
                    <a:pt x="311" y="129"/>
                    <a:pt x="366" y="102"/>
                  </a:cubicBezTo>
                  <a:cubicBezTo>
                    <a:pt x="421" y="75"/>
                    <a:pt x="490" y="53"/>
                    <a:pt x="531" y="36"/>
                  </a:cubicBezTo>
                  <a:cubicBezTo>
                    <a:pt x="572" y="19"/>
                    <a:pt x="580" y="5"/>
                    <a:pt x="609" y="0"/>
                  </a:cubicBezTo>
                  <a:lnTo>
                    <a:pt x="708" y="3"/>
                  </a:lnTo>
                  <a:cubicBezTo>
                    <a:pt x="705" y="14"/>
                    <a:pt x="640" y="45"/>
                    <a:pt x="591" y="66"/>
                  </a:cubicBezTo>
                  <a:cubicBezTo>
                    <a:pt x="542" y="87"/>
                    <a:pt x="476" y="98"/>
                    <a:pt x="417" y="126"/>
                  </a:cubicBezTo>
                  <a:cubicBezTo>
                    <a:pt x="358" y="154"/>
                    <a:pt x="287" y="195"/>
                    <a:pt x="237" y="231"/>
                  </a:cubicBezTo>
                  <a:cubicBezTo>
                    <a:pt x="187" y="267"/>
                    <a:pt x="148" y="307"/>
                    <a:pt x="117" y="345"/>
                  </a:cubicBezTo>
                  <a:cubicBezTo>
                    <a:pt x="86" y="383"/>
                    <a:pt x="70" y="441"/>
                    <a:pt x="51" y="459"/>
                  </a:cubicBezTo>
                  <a:lnTo>
                    <a:pt x="0" y="453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78" name="Freeform 6"/>
            <p:cNvSpPr>
              <a:spLocks/>
            </p:cNvSpPr>
            <p:nvPr userDrawn="1"/>
          </p:nvSpPr>
          <p:spPr bwMode="auto">
            <a:xfrm>
              <a:off x="131" y="269"/>
              <a:ext cx="251" cy="194"/>
            </a:xfrm>
            <a:custGeom>
              <a:avLst/>
              <a:gdLst/>
              <a:ahLst/>
              <a:cxnLst>
                <a:cxn ang="0">
                  <a:pos x="21" y="163"/>
                </a:cxn>
                <a:cxn ang="0">
                  <a:pos x="9" y="184"/>
                </a:cxn>
                <a:cxn ang="0">
                  <a:pos x="75" y="103"/>
                </a:cxn>
                <a:cxn ang="0">
                  <a:pos x="165" y="28"/>
                </a:cxn>
                <a:cxn ang="0">
                  <a:pos x="207" y="7"/>
                </a:cxn>
                <a:cxn ang="0">
                  <a:pos x="246" y="4"/>
                </a:cxn>
                <a:cxn ang="0">
                  <a:pos x="237" y="34"/>
                </a:cxn>
                <a:cxn ang="0">
                  <a:pos x="183" y="61"/>
                </a:cxn>
                <a:cxn ang="0">
                  <a:pos x="108" y="124"/>
                </a:cxn>
                <a:cxn ang="0">
                  <a:pos x="54" y="190"/>
                </a:cxn>
                <a:cxn ang="0">
                  <a:pos x="6" y="184"/>
                </a:cxn>
              </a:cxnLst>
              <a:rect l="0" t="0" r="r" b="b"/>
              <a:pathLst>
                <a:path w="251" h="194">
                  <a:moveTo>
                    <a:pt x="21" y="163"/>
                  </a:moveTo>
                  <a:cubicBezTo>
                    <a:pt x="10" y="178"/>
                    <a:pt x="0" y="194"/>
                    <a:pt x="9" y="184"/>
                  </a:cubicBezTo>
                  <a:cubicBezTo>
                    <a:pt x="18" y="174"/>
                    <a:pt x="49" y="129"/>
                    <a:pt x="75" y="103"/>
                  </a:cubicBezTo>
                  <a:cubicBezTo>
                    <a:pt x="101" y="77"/>
                    <a:pt x="143" y="44"/>
                    <a:pt x="165" y="28"/>
                  </a:cubicBezTo>
                  <a:cubicBezTo>
                    <a:pt x="187" y="12"/>
                    <a:pt x="194" y="11"/>
                    <a:pt x="207" y="7"/>
                  </a:cubicBezTo>
                  <a:cubicBezTo>
                    <a:pt x="220" y="3"/>
                    <a:pt x="241" y="0"/>
                    <a:pt x="246" y="4"/>
                  </a:cubicBezTo>
                  <a:cubicBezTo>
                    <a:pt x="251" y="8"/>
                    <a:pt x="247" y="25"/>
                    <a:pt x="237" y="34"/>
                  </a:cubicBezTo>
                  <a:cubicBezTo>
                    <a:pt x="227" y="43"/>
                    <a:pt x="204" y="46"/>
                    <a:pt x="183" y="61"/>
                  </a:cubicBezTo>
                  <a:cubicBezTo>
                    <a:pt x="162" y="76"/>
                    <a:pt x="129" y="103"/>
                    <a:pt x="108" y="124"/>
                  </a:cubicBezTo>
                  <a:cubicBezTo>
                    <a:pt x="87" y="145"/>
                    <a:pt x="71" y="180"/>
                    <a:pt x="54" y="190"/>
                  </a:cubicBezTo>
                  <a:lnTo>
                    <a:pt x="6" y="18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79" name="Freeform 7"/>
            <p:cNvSpPr>
              <a:spLocks/>
            </p:cNvSpPr>
            <p:nvPr userDrawn="1"/>
          </p:nvSpPr>
          <p:spPr bwMode="auto">
            <a:xfrm>
              <a:off x="341" y="0"/>
              <a:ext cx="159" cy="7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5" y="36"/>
                </a:cxn>
                <a:cxn ang="0">
                  <a:pos x="6" y="60"/>
                </a:cxn>
                <a:cxn ang="0">
                  <a:pos x="36" y="69"/>
                </a:cxn>
                <a:cxn ang="0">
                  <a:pos x="87" y="42"/>
                </a:cxn>
                <a:cxn ang="0">
                  <a:pos x="159" y="0"/>
                </a:cxn>
                <a:cxn ang="0">
                  <a:pos x="99" y="0"/>
                </a:cxn>
              </a:cxnLst>
              <a:rect l="0" t="0" r="r" b="b"/>
              <a:pathLst>
                <a:path w="159" h="72">
                  <a:moveTo>
                    <a:pt x="99" y="0"/>
                  </a:moveTo>
                  <a:cubicBezTo>
                    <a:pt x="75" y="6"/>
                    <a:pt x="30" y="26"/>
                    <a:pt x="15" y="36"/>
                  </a:cubicBezTo>
                  <a:cubicBezTo>
                    <a:pt x="0" y="46"/>
                    <a:pt x="3" y="55"/>
                    <a:pt x="6" y="60"/>
                  </a:cubicBezTo>
                  <a:cubicBezTo>
                    <a:pt x="9" y="65"/>
                    <a:pt x="23" y="72"/>
                    <a:pt x="36" y="69"/>
                  </a:cubicBezTo>
                  <a:cubicBezTo>
                    <a:pt x="49" y="66"/>
                    <a:pt x="67" y="53"/>
                    <a:pt x="87" y="42"/>
                  </a:cubicBezTo>
                  <a:cubicBezTo>
                    <a:pt x="107" y="31"/>
                    <a:pt x="158" y="6"/>
                    <a:pt x="159" y="0"/>
                  </a:cubicBezTo>
                  <a:lnTo>
                    <a:pt x="99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0" name="Freeform 8"/>
            <p:cNvSpPr>
              <a:spLocks/>
            </p:cNvSpPr>
            <p:nvPr userDrawn="1"/>
          </p:nvSpPr>
          <p:spPr bwMode="auto">
            <a:xfrm>
              <a:off x="488" y="0"/>
              <a:ext cx="455" cy="216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38" y="48"/>
                </a:cxn>
                <a:cxn ang="0">
                  <a:pos x="242" y="102"/>
                </a:cxn>
                <a:cxn ang="0">
                  <a:pos x="104" y="147"/>
                </a:cxn>
                <a:cxn ang="0">
                  <a:pos x="35" y="168"/>
                </a:cxn>
                <a:cxn ang="0">
                  <a:pos x="8" y="192"/>
                </a:cxn>
                <a:cxn ang="0">
                  <a:pos x="8" y="213"/>
                </a:cxn>
                <a:cxn ang="0">
                  <a:pos x="59" y="213"/>
                </a:cxn>
                <a:cxn ang="0">
                  <a:pos x="86" y="192"/>
                </a:cxn>
                <a:cxn ang="0">
                  <a:pos x="173" y="159"/>
                </a:cxn>
                <a:cxn ang="0">
                  <a:pos x="299" y="126"/>
                </a:cxn>
                <a:cxn ang="0">
                  <a:pos x="392" y="72"/>
                </a:cxn>
                <a:cxn ang="0">
                  <a:pos x="455" y="0"/>
                </a:cxn>
                <a:cxn ang="0">
                  <a:pos x="395" y="0"/>
                </a:cxn>
              </a:cxnLst>
              <a:rect l="0" t="0" r="r" b="b"/>
              <a:pathLst>
                <a:path w="455" h="216">
                  <a:moveTo>
                    <a:pt x="395" y="0"/>
                  </a:moveTo>
                  <a:cubicBezTo>
                    <a:pt x="376" y="8"/>
                    <a:pt x="364" y="31"/>
                    <a:pt x="338" y="48"/>
                  </a:cubicBezTo>
                  <a:cubicBezTo>
                    <a:pt x="312" y="65"/>
                    <a:pt x="281" y="86"/>
                    <a:pt x="242" y="102"/>
                  </a:cubicBezTo>
                  <a:cubicBezTo>
                    <a:pt x="203" y="118"/>
                    <a:pt x="138" y="136"/>
                    <a:pt x="104" y="147"/>
                  </a:cubicBezTo>
                  <a:cubicBezTo>
                    <a:pt x="70" y="158"/>
                    <a:pt x="51" y="161"/>
                    <a:pt x="35" y="168"/>
                  </a:cubicBezTo>
                  <a:cubicBezTo>
                    <a:pt x="19" y="175"/>
                    <a:pt x="12" y="185"/>
                    <a:pt x="8" y="192"/>
                  </a:cubicBezTo>
                  <a:cubicBezTo>
                    <a:pt x="4" y="199"/>
                    <a:pt x="0" y="210"/>
                    <a:pt x="8" y="213"/>
                  </a:cubicBezTo>
                  <a:cubicBezTo>
                    <a:pt x="16" y="216"/>
                    <a:pt x="46" y="216"/>
                    <a:pt x="59" y="213"/>
                  </a:cubicBezTo>
                  <a:cubicBezTo>
                    <a:pt x="72" y="210"/>
                    <a:pt x="67" y="201"/>
                    <a:pt x="86" y="192"/>
                  </a:cubicBezTo>
                  <a:cubicBezTo>
                    <a:pt x="105" y="183"/>
                    <a:pt x="138" y="170"/>
                    <a:pt x="173" y="159"/>
                  </a:cubicBezTo>
                  <a:cubicBezTo>
                    <a:pt x="208" y="148"/>
                    <a:pt x="263" y="140"/>
                    <a:pt x="299" y="126"/>
                  </a:cubicBezTo>
                  <a:cubicBezTo>
                    <a:pt x="335" y="112"/>
                    <a:pt x="366" y="93"/>
                    <a:pt x="392" y="72"/>
                  </a:cubicBezTo>
                  <a:cubicBezTo>
                    <a:pt x="418" y="51"/>
                    <a:pt x="454" y="12"/>
                    <a:pt x="455" y="0"/>
                  </a:cubicBezTo>
                  <a:lnTo>
                    <a:pt x="39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1" name="Freeform 9"/>
            <p:cNvSpPr>
              <a:spLocks/>
            </p:cNvSpPr>
            <p:nvPr userDrawn="1"/>
          </p:nvSpPr>
          <p:spPr bwMode="auto">
            <a:xfrm>
              <a:off x="1448" y="37"/>
              <a:ext cx="414" cy="10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4" y="11"/>
                </a:cxn>
                <a:cxn ang="0">
                  <a:pos x="156" y="2"/>
                </a:cxn>
                <a:cxn ang="0">
                  <a:pos x="288" y="23"/>
                </a:cxn>
                <a:cxn ang="0">
                  <a:pos x="384" y="53"/>
                </a:cxn>
                <a:cxn ang="0">
                  <a:pos x="411" y="74"/>
                </a:cxn>
                <a:cxn ang="0">
                  <a:pos x="405" y="104"/>
                </a:cxn>
                <a:cxn ang="0">
                  <a:pos x="363" y="101"/>
                </a:cxn>
                <a:cxn ang="0">
                  <a:pos x="294" y="77"/>
                </a:cxn>
                <a:cxn ang="0">
                  <a:pos x="174" y="50"/>
                </a:cxn>
                <a:cxn ang="0">
                  <a:pos x="72" y="62"/>
                </a:cxn>
                <a:cxn ang="0">
                  <a:pos x="36" y="59"/>
                </a:cxn>
                <a:cxn ang="0">
                  <a:pos x="0" y="11"/>
                </a:cxn>
              </a:cxnLst>
              <a:rect l="0" t="0" r="r" b="b"/>
              <a:pathLst>
                <a:path w="414" h="108">
                  <a:moveTo>
                    <a:pt x="0" y="11"/>
                  </a:moveTo>
                  <a:lnTo>
                    <a:pt x="24" y="11"/>
                  </a:lnTo>
                  <a:cubicBezTo>
                    <a:pt x="50" y="9"/>
                    <a:pt x="112" y="0"/>
                    <a:pt x="156" y="2"/>
                  </a:cubicBezTo>
                  <a:cubicBezTo>
                    <a:pt x="200" y="4"/>
                    <a:pt x="250" y="15"/>
                    <a:pt x="288" y="23"/>
                  </a:cubicBezTo>
                  <a:cubicBezTo>
                    <a:pt x="326" y="31"/>
                    <a:pt x="363" y="44"/>
                    <a:pt x="384" y="53"/>
                  </a:cubicBezTo>
                  <a:cubicBezTo>
                    <a:pt x="405" y="62"/>
                    <a:pt x="408" y="66"/>
                    <a:pt x="411" y="74"/>
                  </a:cubicBezTo>
                  <a:cubicBezTo>
                    <a:pt x="414" y="82"/>
                    <a:pt x="413" y="100"/>
                    <a:pt x="405" y="104"/>
                  </a:cubicBezTo>
                  <a:cubicBezTo>
                    <a:pt x="397" y="108"/>
                    <a:pt x="381" y="105"/>
                    <a:pt x="363" y="101"/>
                  </a:cubicBezTo>
                  <a:cubicBezTo>
                    <a:pt x="345" y="97"/>
                    <a:pt x="325" y="85"/>
                    <a:pt x="294" y="77"/>
                  </a:cubicBezTo>
                  <a:cubicBezTo>
                    <a:pt x="263" y="69"/>
                    <a:pt x="211" y="53"/>
                    <a:pt x="174" y="50"/>
                  </a:cubicBezTo>
                  <a:cubicBezTo>
                    <a:pt x="137" y="47"/>
                    <a:pt x="95" y="61"/>
                    <a:pt x="72" y="62"/>
                  </a:cubicBezTo>
                  <a:cubicBezTo>
                    <a:pt x="49" y="63"/>
                    <a:pt x="48" y="66"/>
                    <a:pt x="36" y="59"/>
                  </a:cubicBezTo>
                  <a:cubicBezTo>
                    <a:pt x="24" y="52"/>
                    <a:pt x="13" y="36"/>
                    <a:pt x="0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2" name="Freeform 10"/>
            <p:cNvSpPr>
              <a:spLocks/>
            </p:cNvSpPr>
            <p:nvPr userDrawn="1"/>
          </p:nvSpPr>
          <p:spPr bwMode="auto">
            <a:xfrm>
              <a:off x="1790" y="0"/>
              <a:ext cx="520" cy="2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2" y="24"/>
                </a:cxn>
                <a:cxn ang="0">
                  <a:pos x="114" y="54"/>
                </a:cxn>
                <a:cxn ang="0">
                  <a:pos x="240" y="117"/>
                </a:cxn>
                <a:cxn ang="0">
                  <a:pos x="333" y="153"/>
                </a:cxn>
                <a:cxn ang="0">
                  <a:pos x="438" y="219"/>
                </a:cxn>
                <a:cxn ang="0">
                  <a:pos x="426" y="192"/>
                </a:cxn>
                <a:cxn ang="0">
                  <a:pos x="441" y="180"/>
                </a:cxn>
                <a:cxn ang="0">
                  <a:pos x="519" y="216"/>
                </a:cxn>
                <a:cxn ang="0">
                  <a:pos x="450" y="162"/>
                </a:cxn>
                <a:cxn ang="0">
                  <a:pos x="381" y="135"/>
                </a:cxn>
                <a:cxn ang="0">
                  <a:pos x="285" y="84"/>
                </a:cxn>
                <a:cxn ang="0">
                  <a:pos x="186" y="18"/>
                </a:cxn>
                <a:cxn ang="0">
                  <a:pos x="123" y="0"/>
                </a:cxn>
                <a:cxn ang="0">
                  <a:pos x="42" y="0"/>
                </a:cxn>
              </a:cxnLst>
              <a:rect l="0" t="0" r="r" b="b"/>
              <a:pathLst>
                <a:path w="520" h="225">
                  <a:moveTo>
                    <a:pt x="42" y="0"/>
                  </a:moveTo>
                  <a:cubicBezTo>
                    <a:pt x="24" y="4"/>
                    <a:pt x="0" y="15"/>
                    <a:pt x="12" y="24"/>
                  </a:cubicBezTo>
                  <a:cubicBezTo>
                    <a:pt x="24" y="33"/>
                    <a:pt x="76" y="39"/>
                    <a:pt x="114" y="54"/>
                  </a:cubicBezTo>
                  <a:cubicBezTo>
                    <a:pt x="152" y="69"/>
                    <a:pt x="203" y="100"/>
                    <a:pt x="240" y="117"/>
                  </a:cubicBezTo>
                  <a:cubicBezTo>
                    <a:pt x="277" y="134"/>
                    <a:pt x="300" y="136"/>
                    <a:pt x="333" y="153"/>
                  </a:cubicBezTo>
                  <a:cubicBezTo>
                    <a:pt x="366" y="170"/>
                    <a:pt x="423" y="213"/>
                    <a:pt x="438" y="219"/>
                  </a:cubicBezTo>
                  <a:cubicBezTo>
                    <a:pt x="453" y="225"/>
                    <a:pt x="426" y="198"/>
                    <a:pt x="426" y="192"/>
                  </a:cubicBezTo>
                  <a:cubicBezTo>
                    <a:pt x="426" y="186"/>
                    <a:pt x="426" y="176"/>
                    <a:pt x="441" y="180"/>
                  </a:cubicBezTo>
                  <a:cubicBezTo>
                    <a:pt x="456" y="184"/>
                    <a:pt x="518" y="219"/>
                    <a:pt x="519" y="216"/>
                  </a:cubicBezTo>
                  <a:cubicBezTo>
                    <a:pt x="520" y="213"/>
                    <a:pt x="473" y="176"/>
                    <a:pt x="450" y="162"/>
                  </a:cubicBezTo>
                  <a:cubicBezTo>
                    <a:pt x="427" y="148"/>
                    <a:pt x="408" y="148"/>
                    <a:pt x="381" y="135"/>
                  </a:cubicBezTo>
                  <a:cubicBezTo>
                    <a:pt x="354" y="122"/>
                    <a:pt x="318" y="104"/>
                    <a:pt x="285" y="84"/>
                  </a:cubicBezTo>
                  <a:cubicBezTo>
                    <a:pt x="252" y="64"/>
                    <a:pt x="213" y="32"/>
                    <a:pt x="186" y="18"/>
                  </a:cubicBezTo>
                  <a:cubicBezTo>
                    <a:pt x="159" y="4"/>
                    <a:pt x="147" y="2"/>
                    <a:pt x="123" y="0"/>
                  </a:cubicBezTo>
                  <a:lnTo>
                    <a:pt x="4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3" name="Freeform 11"/>
            <p:cNvSpPr>
              <a:spLocks/>
            </p:cNvSpPr>
            <p:nvPr userDrawn="1"/>
          </p:nvSpPr>
          <p:spPr bwMode="auto">
            <a:xfrm>
              <a:off x="1943" y="154"/>
              <a:ext cx="431" cy="233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9" y="20"/>
                </a:cxn>
                <a:cxn ang="0">
                  <a:pos x="42" y="2"/>
                </a:cxn>
                <a:cxn ang="0">
                  <a:pos x="90" y="35"/>
                </a:cxn>
                <a:cxn ang="0">
                  <a:pos x="189" y="89"/>
                </a:cxn>
                <a:cxn ang="0">
                  <a:pos x="288" y="140"/>
                </a:cxn>
                <a:cxn ang="0">
                  <a:pos x="375" y="176"/>
                </a:cxn>
                <a:cxn ang="0">
                  <a:pos x="396" y="176"/>
                </a:cxn>
                <a:cxn ang="0">
                  <a:pos x="429" y="212"/>
                </a:cxn>
                <a:cxn ang="0">
                  <a:pos x="408" y="233"/>
                </a:cxn>
                <a:cxn ang="0">
                  <a:pos x="333" y="212"/>
                </a:cxn>
                <a:cxn ang="0">
                  <a:pos x="186" y="143"/>
                </a:cxn>
                <a:cxn ang="0">
                  <a:pos x="48" y="68"/>
                </a:cxn>
                <a:cxn ang="0">
                  <a:pos x="6" y="38"/>
                </a:cxn>
              </a:cxnLst>
              <a:rect l="0" t="0" r="r" b="b"/>
              <a:pathLst>
                <a:path w="431" h="233">
                  <a:moveTo>
                    <a:pt x="6" y="38"/>
                  </a:moveTo>
                  <a:cubicBezTo>
                    <a:pt x="0" y="26"/>
                    <a:pt x="3" y="26"/>
                    <a:pt x="9" y="20"/>
                  </a:cubicBezTo>
                  <a:cubicBezTo>
                    <a:pt x="15" y="14"/>
                    <a:pt x="29" y="0"/>
                    <a:pt x="42" y="2"/>
                  </a:cubicBezTo>
                  <a:cubicBezTo>
                    <a:pt x="55" y="4"/>
                    <a:pt x="66" y="21"/>
                    <a:pt x="90" y="35"/>
                  </a:cubicBezTo>
                  <a:cubicBezTo>
                    <a:pt x="114" y="49"/>
                    <a:pt x="156" y="72"/>
                    <a:pt x="189" y="89"/>
                  </a:cubicBezTo>
                  <a:cubicBezTo>
                    <a:pt x="222" y="106"/>
                    <a:pt x="257" y="126"/>
                    <a:pt x="288" y="140"/>
                  </a:cubicBezTo>
                  <a:cubicBezTo>
                    <a:pt x="319" y="154"/>
                    <a:pt x="357" y="170"/>
                    <a:pt x="375" y="176"/>
                  </a:cubicBezTo>
                  <a:cubicBezTo>
                    <a:pt x="393" y="182"/>
                    <a:pt x="387" y="170"/>
                    <a:pt x="396" y="176"/>
                  </a:cubicBezTo>
                  <a:cubicBezTo>
                    <a:pt x="405" y="182"/>
                    <a:pt x="427" y="203"/>
                    <a:pt x="429" y="212"/>
                  </a:cubicBezTo>
                  <a:cubicBezTo>
                    <a:pt x="431" y="221"/>
                    <a:pt x="424" y="233"/>
                    <a:pt x="408" y="233"/>
                  </a:cubicBezTo>
                  <a:cubicBezTo>
                    <a:pt x="392" y="233"/>
                    <a:pt x="370" y="227"/>
                    <a:pt x="333" y="212"/>
                  </a:cubicBezTo>
                  <a:cubicBezTo>
                    <a:pt x="296" y="197"/>
                    <a:pt x="234" y="167"/>
                    <a:pt x="186" y="143"/>
                  </a:cubicBezTo>
                  <a:cubicBezTo>
                    <a:pt x="138" y="119"/>
                    <a:pt x="78" y="86"/>
                    <a:pt x="48" y="68"/>
                  </a:cubicBezTo>
                  <a:cubicBezTo>
                    <a:pt x="18" y="50"/>
                    <a:pt x="12" y="50"/>
                    <a:pt x="6" y="3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4" name="Freeform 12"/>
            <p:cNvSpPr>
              <a:spLocks/>
            </p:cNvSpPr>
            <p:nvPr userDrawn="1"/>
          </p:nvSpPr>
          <p:spPr bwMode="auto">
            <a:xfrm>
              <a:off x="2262" y="87"/>
              <a:ext cx="396" cy="227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53" y="66"/>
                </a:cxn>
                <a:cxn ang="0">
                  <a:pos x="176" y="132"/>
                </a:cxn>
                <a:cxn ang="0">
                  <a:pos x="293" y="189"/>
                </a:cxn>
                <a:cxn ang="0">
                  <a:pos x="341" y="222"/>
                </a:cxn>
                <a:cxn ang="0">
                  <a:pos x="377" y="219"/>
                </a:cxn>
                <a:cxn ang="0">
                  <a:pos x="377" y="180"/>
                </a:cxn>
                <a:cxn ang="0">
                  <a:pos x="260" y="126"/>
                </a:cxn>
                <a:cxn ang="0">
                  <a:pos x="113" y="51"/>
                </a:cxn>
                <a:cxn ang="0">
                  <a:pos x="41" y="9"/>
                </a:cxn>
                <a:cxn ang="0">
                  <a:pos x="2" y="9"/>
                </a:cxn>
              </a:cxnLst>
              <a:rect l="0" t="0" r="r" b="b"/>
              <a:pathLst>
                <a:path w="396" h="227">
                  <a:moveTo>
                    <a:pt x="2" y="9"/>
                  </a:moveTo>
                  <a:cubicBezTo>
                    <a:pt x="4" y="18"/>
                    <a:pt x="24" y="45"/>
                    <a:pt x="53" y="66"/>
                  </a:cubicBezTo>
                  <a:cubicBezTo>
                    <a:pt x="82" y="87"/>
                    <a:pt x="136" y="111"/>
                    <a:pt x="176" y="132"/>
                  </a:cubicBezTo>
                  <a:cubicBezTo>
                    <a:pt x="216" y="153"/>
                    <a:pt x="266" y="174"/>
                    <a:pt x="293" y="189"/>
                  </a:cubicBezTo>
                  <a:cubicBezTo>
                    <a:pt x="320" y="204"/>
                    <a:pt x="327" y="217"/>
                    <a:pt x="341" y="222"/>
                  </a:cubicBezTo>
                  <a:cubicBezTo>
                    <a:pt x="355" y="227"/>
                    <a:pt x="371" y="226"/>
                    <a:pt x="377" y="219"/>
                  </a:cubicBezTo>
                  <a:cubicBezTo>
                    <a:pt x="383" y="212"/>
                    <a:pt x="396" y="195"/>
                    <a:pt x="377" y="180"/>
                  </a:cubicBezTo>
                  <a:cubicBezTo>
                    <a:pt x="358" y="165"/>
                    <a:pt x="304" y="147"/>
                    <a:pt x="260" y="126"/>
                  </a:cubicBezTo>
                  <a:cubicBezTo>
                    <a:pt x="216" y="105"/>
                    <a:pt x="149" y="70"/>
                    <a:pt x="113" y="51"/>
                  </a:cubicBezTo>
                  <a:cubicBezTo>
                    <a:pt x="77" y="32"/>
                    <a:pt x="60" y="17"/>
                    <a:pt x="41" y="9"/>
                  </a:cubicBezTo>
                  <a:cubicBezTo>
                    <a:pt x="22" y="1"/>
                    <a:pt x="0" y="0"/>
                    <a:pt x="2" y="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5" name="Freeform 13"/>
            <p:cNvSpPr>
              <a:spLocks/>
            </p:cNvSpPr>
            <p:nvPr userDrawn="1"/>
          </p:nvSpPr>
          <p:spPr bwMode="auto">
            <a:xfrm>
              <a:off x="2264" y="240"/>
              <a:ext cx="516" cy="223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105" y="97"/>
                </a:cxn>
                <a:cxn ang="0">
                  <a:pos x="243" y="178"/>
                </a:cxn>
                <a:cxn ang="0">
                  <a:pos x="357" y="217"/>
                </a:cxn>
                <a:cxn ang="0">
                  <a:pos x="498" y="214"/>
                </a:cxn>
                <a:cxn ang="0">
                  <a:pos x="468" y="187"/>
                </a:cxn>
                <a:cxn ang="0">
                  <a:pos x="309" y="136"/>
                </a:cxn>
                <a:cxn ang="0">
                  <a:pos x="123" y="34"/>
                </a:cxn>
                <a:cxn ang="0">
                  <a:pos x="3" y="10"/>
                </a:cxn>
              </a:cxnLst>
              <a:rect l="0" t="0" r="r" b="b"/>
              <a:pathLst>
                <a:path w="516" h="223">
                  <a:moveTo>
                    <a:pt x="3" y="10"/>
                  </a:moveTo>
                  <a:cubicBezTo>
                    <a:pt x="0" y="20"/>
                    <a:pt x="65" y="69"/>
                    <a:pt x="105" y="97"/>
                  </a:cubicBezTo>
                  <a:cubicBezTo>
                    <a:pt x="145" y="125"/>
                    <a:pt x="201" y="158"/>
                    <a:pt x="243" y="178"/>
                  </a:cubicBezTo>
                  <a:cubicBezTo>
                    <a:pt x="285" y="198"/>
                    <a:pt x="315" y="211"/>
                    <a:pt x="357" y="217"/>
                  </a:cubicBezTo>
                  <a:cubicBezTo>
                    <a:pt x="399" y="223"/>
                    <a:pt x="480" y="219"/>
                    <a:pt x="498" y="214"/>
                  </a:cubicBezTo>
                  <a:cubicBezTo>
                    <a:pt x="516" y="209"/>
                    <a:pt x="499" y="200"/>
                    <a:pt x="468" y="187"/>
                  </a:cubicBezTo>
                  <a:cubicBezTo>
                    <a:pt x="437" y="174"/>
                    <a:pt x="366" y="161"/>
                    <a:pt x="309" y="136"/>
                  </a:cubicBezTo>
                  <a:cubicBezTo>
                    <a:pt x="252" y="111"/>
                    <a:pt x="172" y="54"/>
                    <a:pt x="123" y="34"/>
                  </a:cubicBezTo>
                  <a:cubicBezTo>
                    <a:pt x="74" y="14"/>
                    <a:pt x="6" y="0"/>
                    <a:pt x="3" y="1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6" name="Freeform 14"/>
            <p:cNvSpPr>
              <a:spLocks/>
            </p:cNvSpPr>
            <p:nvPr userDrawn="1"/>
          </p:nvSpPr>
          <p:spPr bwMode="auto">
            <a:xfrm>
              <a:off x="2723" y="324"/>
              <a:ext cx="414" cy="100"/>
            </a:xfrm>
            <a:custGeom>
              <a:avLst/>
              <a:gdLst/>
              <a:ahLst/>
              <a:cxnLst>
                <a:cxn ang="0">
                  <a:pos x="69" y="60"/>
                </a:cxn>
                <a:cxn ang="0">
                  <a:pos x="12" y="42"/>
                </a:cxn>
                <a:cxn ang="0">
                  <a:pos x="3" y="15"/>
                </a:cxn>
                <a:cxn ang="0">
                  <a:pos x="30" y="0"/>
                </a:cxn>
                <a:cxn ang="0">
                  <a:pos x="117" y="18"/>
                </a:cxn>
                <a:cxn ang="0">
                  <a:pos x="243" y="48"/>
                </a:cxn>
                <a:cxn ang="0">
                  <a:pos x="387" y="48"/>
                </a:cxn>
                <a:cxn ang="0">
                  <a:pos x="408" y="54"/>
                </a:cxn>
                <a:cxn ang="0">
                  <a:pos x="381" y="87"/>
                </a:cxn>
                <a:cxn ang="0">
                  <a:pos x="318" y="99"/>
                </a:cxn>
                <a:cxn ang="0">
                  <a:pos x="195" y="93"/>
                </a:cxn>
                <a:cxn ang="0">
                  <a:pos x="69" y="60"/>
                </a:cxn>
              </a:cxnLst>
              <a:rect l="0" t="0" r="r" b="b"/>
              <a:pathLst>
                <a:path w="414" h="100">
                  <a:moveTo>
                    <a:pt x="69" y="60"/>
                  </a:moveTo>
                  <a:cubicBezTo>
                    <a:pt x="39" y="52"/>
                    <a:pt x="23" y="49"/>
                    <a:pt x="12" y="42"/>
                  </a:cubicBezTo>
                  <a:cubicBezTo>
                    <a:pt x="1" y="35"/>
                    <a:pt x="0" y="22"/>
                    <a:pt x="3" y="15"/>
                  </a:cubicBezTo>
                  <a:cubicBezTo>
                    <a:pt x="6" y="8"/>
                    <a:pt x="11" y="0"/>
                    <a:pt x="30" y="0"/>
                  </a:cubicBezTo>
                  <a:cubicBezTo>
                    <a:pt x="49" y="0"/>
                    <a:pt x="82" y="10"/>
                    <a:pt x="117" y="18"/>
                  </a:cubicBezTo>
                  <a:cubicBezTo>
                    <a:pt x="152" y="26"/>
                    <a:pt x="198" y="43"/>
                    <a:pt x="243" y="48"/>
                  </a:cubicBezTo>
                  <a:cubicBezTo>
                    <a:pt x="288" y="53"/>
                    <a:pt x="360" y="47"/>
                    <a:pt x="387" y="48"/>
                  </a:cubicBezTo>
                  <a:cubicBezTo>
                    <a:pt x="414" y="49"/>
                    <a:pt x="409" y="48"/>
                    <a:pt x="408" y="54"/>
                  </a:cubicBezTo>
                  <a:cubicBezTo>
                    <a:pt x="407" y="60"/>
                    <a:pt x="396" y="80"/>
                    <a:pt x="381" y="87"/>
                  </a:cubicBezTo>
                  <a:cubicBezTo>
                    <a:pt x="366" y="94"/>
                    <a:pt x="349" y="98"/>
                    <a:pt x="318" y="99"/>
                  </a:cubicBezTo>
                  <a:cubicBezTo>
                    <a:pt x="287" y="100"/>
                    <a:pt x="237" y="99"/>
                    <a:pt x="195" y="93"/>
                  </a:cubicBezTo>
                  <a:cubicBezTo>
                    <a:pt x="153" y="87"/>
                    <a:pt x="99" y="68"/>
                    <a:pt x="69" y="6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7" name="Freeform 15"/>
            <p:cNvSpPr>
              <a:spLocks/>
            </p:cNvSpPr>
            <p:nvPr userDrawn="1"/>
          </p:nvSpPr>
          <p:spPr bwMode="auto">
            <a:xfrm>
              <a:off x="3165" y="375"/>
              <a:ext cx="150" cy="72"/>
            </a:xfrm>
            <a:custGeom>
              <a:avLst/>
              <a:gdLst/>
              <a:ahLst/>
              <a:cxnLst>
                <a:cxn ang="0">
                  <a:pos x="3" y="67"/>
                </a:cxn>
                <a:cxn ang="0">
                  <a:pos x="84" y="19"/>
                </a:cxn>
                <a:cxn ang="0">
                  <a:pos x="123" y="1"/>
                </a:cxn>
                <a:cxn ang="0">
                  <a:pos x="150" y="22"/>
                </a:cxn>
                <a:cxn ang="0">
                  <a:pos x="123" y="55"/>
                </a:cxn>
                <a:cxn ang="0">
                  <a:pos x="90" y="70"/>
                </a:cxn>
                <a:cxn ang="0">
                  <a:pos x="0" y="67"/>
                </a:cxn>
              </a:cxnLst>
              <a:rect l="0" t="0" r="r" b="b"/>
              <a:pathLst>
                <a:path w="150" h="72">
                  <a:moveTo>
                    <a:pt x="3" y="67"/>
                  </a:moveTo>
                  <a:cubicBezTo>
                    <a:pt x="16" y="59"/>
                    <a:pt x="64" y="30"/>
                    <a:pt x="84" y="19"/>
                  </a:cubicBezTo>
                  <a:cubicBezTo>
                    <a:pt x="104" y="8"/>
                    <a:pt x="112" y="0"/>
                    <a:pt x="123" y="1"/>
                  </a:cubicBezTo>
                  <a:cubicBezTo>
                    <a:pt x="134" y="2"/>
                    <a:pt x="150" y="13"/>
                    <a:pt x="150" y="22"/>
                  </a:cubicBezTo>
                  <a:cubicBezTo>
                    <a:pt x="150" y="31"/>
                    <a:pt x="133" y="47"/>
                    <a:pt x="123" y="55"/>
                  </a:cubicBezTo>
                  <a:cubicBezTo>
                    <a:pt x="113" y="63"/>
                    <a:pt x="110" y="68"/>
                    <a:pt x="90" y="70"/>
                  </a:cubicBezTo>
                  <a:cubicBezTo>
                    <a:pt x="70" y="72"/>
                    <a:pt x="35" y="69"/>
                    <a:pt x="0" y="67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8" name="Freeform 16"/>
            <p:cNvSpPr>
              <a:spLocks/>
            </p:cNvSpPr>
            <p:nvPr userDrawn="1"/>
          </p:nvSpPr>
          <p:spPr bwMode="auto">
            <a:xfrm>
              <a:off x="3463" y="267"/>
              <a:ext cx="148" cy="91"/>
            </a:xfrm>
            <a:custGeom>
              <a:avLst/>
              <a:gdLst/>
              <a:ahLst/>
              <a:cxnLst>
                <a:cxn ang="0">
                  <a:pos x="1" y="69"/>
                </a:cxn>
                <a:cxn ang="0">
                  <a:pos x="25" y="51"/>
                </a:cxn>
                <a:cxn ang="0">
                  <a:pos x="100" y="9"/>
                </a:cxn>
                <a:cxn ang="0">
                  <a:pos x="133" y="3"/>
                </a:cxn>
                <a:cxn ang="0">
                  <a:pos x="136" y="27"/>
                </a:cxn>
                <a:cxn ang="0">
                  <a:pos x="61" y="75"/>
                </a:cxn>
                <a:cxn ang="0">
                  <a:pos x="19" y="90"/>
                </a:cxn>
                <a:cxn ang="0">
                  <a:pos x="1" y="69"/>
                </a:cxn>
              </a:cxnLst>
              <a:rect l="0" t="0" r="r" b="b"/>
              <a:pathLst>
                <a:path w="148" h="91">
                  <a:moveTo>
                    <a:pt x="1" y="69"/>
                  </a:moveTo>
                  <a:cubicBezTo>
                    <a:pt x="2" y="63"/>
                    <a:pt x="9" y="61"/>
                    <a:pt x="25" y="51"/>
                  </a:cubicBezTo>
                  <a:cubicBezTo>
                    <a:pt x="41" y="41"/>
                    <a:pt x="82" y="17"/>
                    <a:pt x="100" y="9"/>
                  </a:cubicBezTo>
                  <a:cubicBezTo>
                    <a:pt x="118" y="1"/>
                    <a:pt x="127" y="0"/>
                    <a:pt x="133" y="3"/>
                  </a:cubicBezTo>
                  <a:cubicBezTo>
                    <a:pt x="139" y="6"/>
                    <a:pt x="148" y="15"/>
                    <a:pt x="136" y="27"/>
                  </a:cubicBezTo>
                  <a:cubicBezTo>
                    <a:pt x="124" y="39"/>
                    <a:pt x="80" y="65"/>
                    <a:pt x="61" y="75"/>
                  </a:cubicBezTo>
                  <a:cubicBezTo>
                    <a:pt x="42" y="85"/>
                    <a:pt x="29" y="91"/>
                    <a:pt x="19" y="90"/>
                  </a:cubicBezTo>
                  <a:cubicBezTo>
                    <a:pt x="9" y="89"/>
                    <a:pt x="0" y="75"/>
                    <a:pt x="1" y="6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9" name="Freeform 17"/>
            <p:cNvSpPr>
              <a:spLocks/>
            </p:cNvSpPr>
            <p:nvPr userDrawn="1"/>
          </p:nvSpPr>
          <p:spPr bwMode="auto">
            <a:xfrm>
              <a:off x="3580" y="58"/>
              <a:ext cx="938" cy="158"/>
            </a:xfrm>
            <a:custGeom>
              <a:avLst/>
              <a:gdLst/>
              <a:ahLst/>
              <a:cxnLst>
                <a:cxn ang="0">
                  <a:pos x="172" y="86"/>
                </a:cxn>
                <a:cxn ang="0">
                  <a:pos x="61" y="137"/>
                </a:cxn>
                <a:cxn ang="0">
                  <a:pos x="16" y="155"/>
                </a:cxn>
                <a:cxn ang="0">
                  <a:pos x="7" y="122"/>
                </a:cxn>
                <a:cxn ang="0">
                  <a:pos x="58" y="80"/>
                </a:cxn>
                <a:cxn ang="0">
                  <a:pos x="172" y="38"/>
                </a:cxn>
                <a:cxn ang="0">
                  <a:pos x="304" y="11"/>
                </a:cxn>
                <a:cxn ang="0">
                  <a:pos x="463" y="2"/>
                </a:cxn>
                <a:cxn ang="0">
                  <a:pos x="631" y="23"/>
                </a:cxn>
                <a:cxn ang="0">
                  <a:pos x="796" y="53"/>
                </a:cxn>
                <a:cxn ang="0">
                  <a:pos x="841" y="47"/>
                </a:cxn>
                <a:cxn ang="0">
                  <a:pos x="907" y="71"/>
                </a:cxn>
                <a:cxn ang="0">
                  <a:pos x="919" y="101"/>
                </a:cxn>
                <a:cxn ang="0">
                  <a:pos x="793" y="98"/>
                </a:cxn>
                <a:cxn ang="0">
                  <a:pos x="634" y="62"/>
                </a:cxn>
                <a:cxn ang="0">
                  <a:pos x="439" y="38"/>
                </a:cxn>
                <a:cxn ang="0">
                  <a:pos x="238" y="59"/>
                </a:cxn>
                <a:cxn ang="0">
                  <a:pos x="172" y="86"/>
                </a:cxn>
              </a:cxnLst>
              <a:rect l="0" t="0" r="r" b="b"/>
              <a:pathLst>
                <a:path w="938" h="158">
                  <a:moveTo>
                    <a:pt x="172" y="86"/>
                  </a:moveTo>
                  <a:cubicBezTo>
                    <a:pt x="142" y="99"/>
                    <a:pt x="87" y="126"/>
                    <a:pt x="61" y="137"/>
                  </a:cubicBezTo>
                  <a:cubicBezTo>
                    <a:pt x="35" y="148"/>
                    <a:pt x="25" y="158"/>
                    <a:pt x="16" y="155"/>
                  </a:cubicBezTo>
                  <a:cubicBezTo>
                    <a:pt x="7" y="152"/>
                    <a:pt x="0" y="134"/>
                    <a:pt x="7" y="122"/>
                  </a:cubicBezTo>
                  <a:cubicBezTo>
                    <a:pt x="14" y="110"/>
                    <a:pt x="31" y="94"/>
                    <a:pt x="58" y="80"/>
                  </a:cubicBezTo>
                  <a:cubicBezTo>
                    <a:pt x="85" y="66"/>
                    <a:pt x="131" y="49"/>
                    <a:pt x="172" y="38"/>
                  </a:cubicBezTo>
                  <a:cubicBezTo>
                    <a:pt x="213" y="27"/>
                    <a:pt x="256" y="17"/>
                    <a:pt x="304" y="11"/>
                  </a:cubicBezTo>
                  <a:cubicBezTo>
                    <a:pt x="352" y="5"/>
                    <a:pt x="409" y="0"/>
                    <a:pt x="463" y="2"/>
                  </a:cubicBezTo>
                  <a:cubicBezTo>
                    <a:pt x="517" y="4"/>
                    <a:pt x="576" y="15"/>
                    <a:pt x="631" y="23"/>
                  </a:cubicBezTo>
                  <a:cubicBezTo>
                    <a:pt x="686" y="31"/>
                    <a:pt x="761" y="49"/>
                    <a:pt x="796" y="53"/>
                  </a:cubicBezTo>
                  <a:cubicBezTo>
                    <a:pt x="831" y="57"/>
                    <a:pt x="823" y="44"/>
                    <a:pt x="841" y="47"/>
                  </a:cubicBezTo>
                  <a:cubicBezTo>
                    <a:pt x="859" y="50"/>
                    <a:pt x="894" y="62"/>
                    <a:pt x="907" y="71"/>
                  </a:cubicBezTo>
                  <a:cubicBezTo>
                    <a:pt x="920" y="80"/>
                    <a:pt x="938" y="97"/>
                    <a:pt x="919" y="101"/>
                  </a:cubicBezTo>
                  <a:cubicBezTo>
                    <a:pt x="900" y="105"/>
                    <a:pt x="840" y="104"/>
                    <a:pt x="793" y="98"/>
                  </a:cubicBezTo>
                  <a:cubicBezTo>
                    <a:pt x="746" y="92"/>
                    <a:pt x="693" y="72"/>
                    <a:pt x="634" y="62"/>
                  </a:cubicBezTo>
                  <a:cubicBezTo>
                    <a:pt x="575" y="52"/>
                    <a:pt x="505" y="38"/>
                    <a:pt x="439" y="38"/>
                  </a:cubicBezTo>
                  <a:cubicBezTo>
                    <a:pt x="373" y="38"/>
                    <a:pt x="284" y="51"/>
                    <a:pt x="238" y="59"/>
                  </a:cubicBezTo>
                  <a:cubicBezTo>
                    <a:pt x="192" y="67"/>
                    <a:pt x="202" y="73"/>
                    <a:pt x="172" y="8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0" name="Freeform 18"/>
            <p:cNvSpPr>
              <a:spLocks/>
            </p:cNvSpPr>
            <p:nvPr userDrawn="1"/>
          </p:nvSpPr>
          <p:spPr bwMode="auto">
            <a:xfrm>
              <a:off x="3686" y="145"/>
              <a:ext cx="372" cy="98"/>
            </a:xfrm>
            <a:custGeom>
              <a:avLst/>
              <a:gdLst/>
              <a:ahLst/>
              <a:cxnLst>
                <a:cxn ang="0">
                  <a:pos x="18" y="47"/>
                </a:cxn>
                <a:cxn ang="0">
                  <a:pos x="141" y="17"/>
                </a:cxn>
                <a:cxn ang="0">
                  <a:pos x="246" y="2"/>
                </a:cxn>
                <a:cxn ang="0">
                  <a:pos x="351" y="5"/>
                </a:cxn>
                <a:cxn ang="0">
                  <a:pos x="372" y="23"/>
                </a:cxn>
                <a:cxn ang="0">
                  <a:pos x="354" y="44"/>
                </a:cxn>
                <a:cxn ang="0">
                  <a:pos x="264" y="50"/>
                </a:cxn>
                <a:cxn ang="0">
                  <a:pos x="168" y="53"/>
                </a:cxn>
                <a:cxn ang="0">
                  <a:pos x="72" y="77"/>
                </a:cxn>
                <a:cxn ang="0">
                  <a:pos x="15" y="95"/>
                </a:cxn>
                <a:cxn ang="0">
                  <a:pos x="0" y="56"/>
                </a:cxn>
              </a:cxnLst>
              <a:rect l="0" t="0" r="r" b="b"/>
              <a:pathLst>
                <a:path w="372" h="98">
                  <a:moveTo>
                    <a:pt x="18" y="47"/>
                  </a:moveTo>
                  <a:cubicBezTo>
                    <a:pt x="60" y="36"/>
                    <a:pt x="103" y="25"/>
                    <a:pt x="141" y="17"/>
                  </a:cubicBezTo>
                  <a:cubicBezTo>
                    <a:pt x="179" y="9"/>
                    <a:pt x="211" y="4"/>
                    <a:pt x="246" y="2"/>
                  </a:cubicBezTo>
                  <a:cubicBezTo>
                    <a:pt x="281" y="0"/>
                    <a:pt x="330" y="1"/>
                    <a:pt x="351" y="5"/>
                  </a:cubicBezTo>
                  <a:cubicBezTo>
                    <a:pt x="372" y="9"/>
                    <a:pt x="372" y="17"/>
                    <a:pt x="372" y="23"/>
                  </a:cubicBezTo>
                  <a:cubicBezTo>
                    <a:pt x="372" y="29"/>
                    <a:pt x="372" y="40"/>
                    <a:pt x="354" y="44"/>
                  </a:cubicBezTo>
                  <a:cubicBezTo>
                    <a:pt x="336" y="48"/>
                    <a:pt x="295" y="49"/>
                    <a:pt x="264" y="50"/>
                  </a:cubicBezTo>
                  <a:cubicBezTo>
                    <a:pt x="233" y="51"/>
                    <a:pt x="200" y="49"/>
                    <a:pt x="168" y="53"/>
                  </a:cubicBezTo>
                  <a:cubicBezTo>
                    <a:pt x="136" y="57"/>
                    <a:pt x="98" y="70"/>
                    <a:pt x="72" y="77"/>
                  </a:cubicBezTo>
                  <a:cubicBezTo>
                    <a:pt x="46" y="84"/>
                    <a:pt x="27" y="98"/>
                    <a:pt x="15" y="95"/>
                  </a:cubicBezTo>
                  <a:cubicBezTo>
                    <a:pt x="3" y="92"/>
                    <a:pt x="1" y="74"/>
                    <a:pt x="0" y="56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1" name="Freeform 19"/>
            <p:cNvSpPr>
              <a:spLocks/>
            </p:cNvSpPr>
            <p:nvPr userDrawn="1"/>
          </p:nvSpPr>
          <p:spPr bwMode="auto">
            <a:xfrm>
              <a:off x="3618" y="308"/>
              <a:ext cx="318" cy="158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12" y="137"/>
                </a:cxn>
                <a:cxn ang="0">
                  <a:pos x="162" y="71"/>
                </a:cxn>
                <a:cxn ang="0">
                  <a:pos x="249" y="20"/>
                </a:cxn>
                <a:cxn ang="0">
                  <a:pos x="285" y="2"/>
                </a:cxn>
                <a:cxn ang="0">
                  <a:pos x="309" y="11"/>
                </a:cxn>
                <a:cxn ang="0">
                  <a:pos x="303" y="47"/>
                </a:cxn>
                <a:cxn ang="0">
                  <a:pos x="219" y="89"/>
                </a:cxn>
                <a:cxn ang="0">
                  <a:pos x="108" y="140"/>
                </a:cxn>
                <a:cxn ang="0">
                  <a:pos x="57" y="152"/>
                </a:cxn>
                <a:cxn ang="0">
                  <a:pos x="0" y="158"/>
                </a:cxn>
              </a:cxnLst>
              <a:rect l="0" t="0" r="r" b="b"/>
              <a:pathLst>
                <a:path w="318" h="158">
                  <a:moveTo>
                    <a:pt x="0" y="158"/>
                  </a:moveTo>
                  <a:lnTo>
                    <a:pt x="12" y="137"/>
                  </a:lnTo>
                  <a:cubicBezTo>
                    <a:pt x="39" y="123"/>
                    <a:pt x="122" y="90"/>
                    <a:pt x="162" y="71"/>
                  </a:cubicBezTo>
                  <a:cubicBezTo>
                    <a:pt x="202" y="52"/>
                    <a:pt x="229" y="31"/>
                    <a:pt x="249" y="20"/>
                  </a:cubicBezTo>
                  <a:cubicBezTo>
                    <a:pt x="269" y="9"/>
                    <a:pt x="275" y="4"/>
                    <a:pt x="285" y="2"/>
                  </a:cubicBezTo>
                  <a:cubicBezTo>
                    <a:pt x="295" y="0"/>
                    <a:pt x="306" y="4"/>
                    <a:pt x="309" y="11"/>
                  </a:cubicBezTo>
                  <a:cubicBezTo>
                    <a:pt x="312" y="18"/>
                    <a:pt x="318" y="34"/>
                    <a:pt x="303" y="47"/>
                  </a:cubicBezTo>
                  <a:cubicBezTo>
                    <a:pt x="288" y="60"/>
                    <a:pt x="252" y="74"/>
                    <a:pt x="219" y="89"/>
                  </a:cubicBezTo>
                  <a:cubicBezTo>
                    <a:pt x="186" y="104"/>
                    <a:pt x="135" y="130"/>
                    <a:pt x="108" y="140"/>
                  </a:cubicBezTo>
                  <a:cubicBezTo>
                    <a:pt x="81" y="150"/>
                    <a:pt x="74" y="150"/>
                    <a:pt x="57" y="152"/>
                  </a:cubicBezTo>
                  <a:cubicBezTo>
                    <a:pt x="40" y="154"/>
                    <a:pt x="23" y="154"/>
                    <a:pt x="0" y="15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2" name="Freeform 20"/>
            <p:cNvSpPr>
              <a:spLocks/>
            </p:cNvSpPr>
            <p:nvPr userDrawn="1"/>
          </p:nvSpPr>
          <p:spPr bwMode="auto">
            <a:xfrm>
              <a:off x="3413" y="291"/>
              <a:ext cx="380" cy="174"/>
            </a:xfrm>
            <a:custGeom>
              <a:avLst/>
              <a:gdLst/>
              <a:ahLst/>
              <a:cxnLst>
                <a:cxn ang="0">
                  <a:pos x="3" y="165"/>
                </a:cxn>
                <a:cxn ang="0">
                  <a:pos x="129" y="93"/>
                </a:cxn>
                <a:cxn ang="0">
                  <a:pos x="261" y="30"/>
                </a:cxn>
                <a:cxn ang="0">
                  <a:pos x="351" y="0"/>
                </a:cxn>
                <a:cxn ang="0">
                  <a:pos x="378" y="27"/>
                </a:cxn>
                <a:cxn ang="0">
                  <a:pos x="336" y="51"/>
                </a:cxn>
                <a:cxn ang="0">
                  <a:pos x="291" y="60"/>
                </a:cxn>
                <a:cxn ang="0">
                  <a:pos x="240" y="75"/>
                </a:cxn>
                <a:cxn ang="0">
                  <a:pos x="189" y="120"/>
                </a:cxn>
                <a:cxn ang="0">
                  <a:pos x="102" y="174"/>
                </a:cxn>
                <a:cxn ang="0">
                  <a:pos x="0" y="162"/>
                </a:cxn>
              </a:cxnLst>
              <a:rect l="0" t="0" r="r" b="b"/>
              <a:pathLst>
                <a:path w="380" h="174">
                  <a:moveTo>
                    <a:pt x="3" y="165"/>
                  </a:moveTo>
                  <a:cubicBezTo>
                    <a:pt x="24" y="153"/>
                    <a:pt x="86" y="115"/>
                    <a:pt x="129" y="93"/>
                  </a:cubicBezTo>
                  <a:cubicBezTo>
                    <a:pt x="172" y="71"/>
                    <a:pt x="224" y="45"/>
                    <a:pt x="261" y="30"/>
                  </a:cubicBezTo>
                  <a:cubicBezTo>
                    <a:pt x="298" y="15"/>
                    <a:pt x="332" y="0"/>
                    <a:pt x="351" y="0"/>
                  </a:cubicBezTo>
                  <a:cubicBezTo>
                    <a:pt x="370" y="0"/>
                    <a:pt x="380" y="19"/>
                    <a:pt x="378" y="27"/>
                  </a:cubicBezTo>
                  <a:cubicBezTo>
                    <a:pt x="376" y="35"/>
                    <a:pt x="350" y="46"/>
                    <a:pt x="336" y="51"/>
                  </a:cubicBezTo>
                  <a:cubicBezTo>
                    <a:pt x="322" y="56"/>
                    <a:pt x="307" y="56"/>
                    <a:pt x="291" y="60"/>
                  </a:cubicBezTo>
                  <a:cubicBezTo>
                    <a:pt x="275" y="64"/>
                    <a:pt x="257" y="65"/>
                    <a:pt x="240" y="75"/>
                  </a:cubicBezTo>
                  <a:cubicBezTo>
                    <a:pt x="223" y="85"/>
                    <a:pt x="212" y="104"/>
                    <a:pt x="189" y="120"/>
                  </a:cubicBezTo>
                  <a:cubicBezTo>
                    <a:pt x="166" y="136"/>
                    <a:pt x="133" y="167"/>
                    <a:pt x="102" y="174"/>
                  </a:cubicBezTo>
                  <a:lnTo>
                    <a:pt x="0" y="162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3" name="Freeform 21"/>
            <p:cNvSpPr>
              <a:spLocks/>
            </p:cNvSpPr>
            <p:nvPr userDrawn="1"/>
          </p:nvSpPr>
          <p:spPr bwMode="auto">
            <a:xfrm>
              <a:off x="4178" y="187"/>
              <a:ext cx="523" cy="69"/>
            </a:xfrm>
            <a:custGeom>
              <a:avLst/>
              <a:gdLst/>
              <a:ahLst/>
              <a:cxnLst>
                <a:cxn ang="0">
                  <a:pos x="84" y="11"/>
                </a:cxn>
                <a:cxn ang="0">
                  <a:pos x="27" y="5"/>
                </a:cxn>
                <a:cxn ang="0">
                  <a:pos x="9" y="35"/>
                </a:cxn>
                <a:cxn ang="0">
                  <a:pos x="81" y="56"/>
                </a:cxn>
                <a:cxn ang="0">
                  <a:pos x="255" y="68"/>
                </a:cxn>
                <a:cxn ang="0">
                  <a:pos x="432" y="50"/>
                </a:cxn>
                <a:cxn ang="0">
                  <a:pos x="513" y="5"/>
                </a:cxn>
                <a:cxn ang="0">
                  <a:pos x="372" y="20"/>
                </a:cxn>
                <a:cxn ang="0">
                  <a:pos x="141" y="14"/>
                </a:cxn>
                <a:cxn ang="0">
                  <a:pos x="84" y="11"/>
                </a:cxn>
              </a:cxnLst>
              <a:rect l="0" t="0" r="r" b="b"/>
              <a:pathLst>
                <a:path w="523" h="69">
                  <a:moveTo>
                    <a:pt x="84" y="11"/>
                  </a:moveTo>
                  <a:cubicBezTo>
                    <a:pt x="65" y="9"/>
                    <a:pt x="40" y="1"/>
                    <a:pt x="27" y="5"/>
                  </a:cubicBezTo>
                  <a:cubicBezTo>
                    <a:pt x="14" y="9"/>
                    <a:pt x="0" y="27"/>
                    <a:pt x="9" y="35"/>
                  </a:cubicBezTo>
                  <a:cubicBezTo>
                    <a:pt x="18" y="43"/>
                    <a:pt x="40" y="51"/>
                    <a:pt x="81" y="56"/>
                  </a:cubicBezTo>
                  <a:cubicBezTo>
                    <a:pt x="122" y="61"/>
                    <a:pt x="197" y="69"/>
                    <a:pt x="255" y="68"/>
                  </a:cubicBezTo>
                  <a:cubicBezTo>
                    <a:pt x="313" y="67"/>
                    <a:pt x="389" y="60"/>
                    <a:pt x="432" y="50"/>
                  </a:cubicBezTo>
                  <a:cubicBezTo>
                    <a:pt x="475" y="40"/>
                    <a:pt x="523" y="10"/>
                    <a:pt x="513" y="5"/>
                  </a:cubicBezTo>
                  <a:cubicBezTo>
                    <a:pt x="503" y="0"/>
                    <a:pt x="434" y="19"/>
                    <a:pt x="372" y="20"/>
                  </a:cubicBezTo>
                  <a:cubicBezTo>
                    <a:pt x="310" y="21"/>
                    <a:pt x="189" y="15"/>
                    <a:pt x="141" y="14"/>
                  </a:cubicBezTo>
                  <a:cubicBezTo>
                    <a:pt x="93" y="13"/>
                    <a:pt x="103" y="13"/>
                    <a:pt x="84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4" name="Freeform 22"/>
            <p:cNvSpPr>
              <a:spLocks/>
            </p:cNvSpPr>
            <p:nvPr userDrawn="1"/>
          </p:nvSpPr>
          <p:spPr bwMode="auto">
            <a:xfrm>
              <a:off x="4689" y="186"/>
              <a:ext cx="537" cy="12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188" y="3"/>
                </a:cxn>
                <a:cxn ang="0">
                  <a:pos x="323" y="27"/>
                </a:cxn>
                <a:cxn ang="0">
                  <a:pos x="464" y="69"/>
                </a:cxn>
                <a:cxn ang="0">
                  <a:pos x="521" y="90"/>
                </a:cxn>
                <a:cxn ang="0">
                  <a:pos x="533" y="105"/>
                </a:cxn>
                <a:cxn ang="0">
                  <a:pos x="497" y="120"/>
                </a:cxn>
                <a:cxn ang="0">
                  <a:pos x="452" y="108"/>
                </a:cxn>
                <a:cxn ang="0">
                  <a:pos x="350" y="72"/>
                </a:cxn>
                <a:cxn ang="0">
                  <a:pos x="158" y="39"/>
                </a:cxn>
                <a:cxn ang="0">
                  <a:pos x="50" y="39"/>
                </a:cxn>
                <a:cxn ang="0">
                  <a:pos x="23" y="6"/>
                </a:cxn>
              </a:cxnLst>
              <a:rect l="0" t="0" r="r" b="b"/>
              <a:pathLst>
                <a:path w="537" h="120">
                  <a:moveTo>
                    <a:pt x="23" y="6"/>
                  </a:moveTo>
                  <a:cubicBezTo>
                    <a:pt x="46" y="0"/>
                    <a:pt x="138" y="0"/>
                    <a:pt x="188" y="3"/>
                  </a:cubicBezTo>
                  <a:cubicBezTo>
                    <a:pt x="238" y="6"/>
                    <a:pt x="277" y="16"/>
                    <a:pt x="323" y="27"/>
                  </a:cubicBezTo>
                  <a:cubicBezTo>
                    <a:pt x="369" y="38"/>
                    <a:pt x="431" y="59"/>
                    <a:pt x="464" y="69"/>
                  </a:cubicBezTo>
                  <a:cubicBezTo>
                    <a:pt x="497" y="79"/>
                    <a:pt x="509" y="84"/>
                    <a:pt x="521" y="90"/>
                  </a:cubicBezTo>
                  <a:cubicBezTo>
                    <a:pt x="533" y="96"/>
                    <a:pt x="537" y="100"/>
                    <a:pt x="533" y="105"/>
                  </a:cubicBezTo>
                  <a:cubicBezTo>
                    <a:pt x="529" y="110"/>
                    <a:pt x="510" y="120"/>
                    <a:pt x="497" y="120"/>
                  </a:cubicBezTo>
                  <a:cubicBezTo>
                    <a:pt x="484" y="120"/>
                    <a:pt x="476" y="116"/>
                    <a:pt x="452" y="108"/>
                  </a:cubicBezTo>
                  <a:cubicBezTo>
                    <a:pt x="428" y="100"/>
                    <a:pt x="399" y="84"/>
                    <a:pt x="350" y="72"/>
                  </a:cubicBezTo>
                  <a:cubicBezTo>
                    <a:pt x="301" y="60"/>
                    <a:pt x="208" y="45"/>
                    <a:pt x="158" y="39"/>
                  </a:cubicBezTo>
                  <a:cubicBezTo>
                    <a:pt x="108" y="33"/>
                    <a:pt x="72" y="43"/>
                    <a:pt x="50" y="39"/>
                  </a:cubicBezTo>
                  <a:cubicBezTo>
                    <a:pt x="28" y="35"/>
                    <a:pt x="0" y="12"/>
                    <a:pt x="23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5" name="Freeform 23"/>
            <p:cNvSpPr>
              <a:spLocks/>
            </p:cNvSpPr>
            <p:nvPr userDrawn="1"/>
          </p:nvSpPr>
          <p:spPr bwMode="auto">
            <a:xfrm>
              <a:off x="4968" y="312"/>
              <a:ext cx="800" cy="143"/>
            </a:xfrm>
            <a:custGeom>
              <a:avLst/>
              <a:gdLst/>
              <a:ahLst/>
              <a:cxnLst>
                <a:cxn ang="0">
                  <a:pos x="800" y="24"/>
                </a:cxn>
                <a:cxn ang="0">
                  <a:pos x="782" y="15"/>
                </a:cxn>
                <a:cxn ang="0">
                  <a:pos x="659" y="63"/>
                </a:cxn>
                <a:cxn ang="0">
                  <a:pos x="500" y="84"/>
                </a:cxn>
                <a:cxn ang="0">
                  <a:pos x="326" y="69"/>
                </a:cxn>
                <a:cxn ang="0">
                  <a:pos x="98" y="21"/>
                </a:cxn>
                <a:cxn ang="0">
                  <a:pos x="11" y="6"/>
                </a:cxn>
                <a:cxn ang="0">
                  <a:pos x="32" y="60"/>
                </a:cxn>
                <a:cxn ang="0">
                  <a:pos x="155" y="96"/>
                </a:cxn>
                <a:cxn ang="0">
                  <a:pos x="410" y="138"/>
                </a:cxn>
                <a:cxn ang="0">
                  <a:pos x="596" y="129"/>
                </a:cxn>
                <a:cxn ang="0">
                  <a:pos x="737" y="90"/>
                </a:cxn>
                <a:cxn ang="0">
                  <a:pos x="788" y="69"/>
                </a:cxn>
                <a:cxn ang="0">
                  <a:pos x="800" y="24"/>
                </a:cxn>
              </a:cxnLst>
              <a:rect l="0" t="0" r="r" b="b"/>
              <a:pathLst>
                <a:path w="800" h="143">
                  <a:moveTo>
                    <a:pt x="800" y="24"/>
                  </a:moveTo>
                  <a:lnTo>
                    <a:pt x="782" y="15"/>
                  </a:lnTo>
                  <a:cubicBezTo>
                    <a:pt x="759" y="21"/>
                    <a:pt x="706" y="51"/>
                    <a:pt x="659" y="63"/>
                  </a:cubicBezTo>
                  <a:cubicBezTo>
                    <a:pt x="612" y="75"/>
                    <a:pt x="555" y="83"/>
                    <a:pt x="500" y="84"/>
                  </a:cubicBezTo>
                  <a:cubicBezTo>
                    <a:pt x="445" y="85"/>
                    <a:pt x="393" y="79"/>
                    <a:pt x="326" y="69"/>
                  </a:cubicBezTo>
                  <a:cubicBezTo>
                    <a:pt x="259" y="59"/>
                    <a:pt x="150" y="31"/>
                    <a:pt x="98" y="21"/>
                  </a:cubicBezTo>
                  <a:cubicBezTo>
                    <a:pt x="46" y="11"/>
                    <a:pt x="22" y="0"/>
                    <a:pt x="11" y="6"/>
                  </a:cubicBezTo>
                  <a:cubicBezTo>
                    <a:pt x="0" y="12"/>
                    <a:pt x="8" y="45"/>
                    <a:pt x="32" y="60"/>
                  </a:cubicBezTo>
                  <a:cubicBezTo>
                    <a:pt x="56" y="75"/>
                    <a:pt x="92" y="83"/>
                    <a:pt x="155" y="96"/>
                  </a:cubicBezTo>
                  <a:cubicBezTo>
                    <a:pt x="218" y="109"/>
                    <a:pt x="337" y="133"/>
                    <a:pt x="410" y="138"/>
                  </a:cubicBezTo>
                  <a:cubicBezTo>
                    <a:pt x="483" y="143"/>
                    <a:pt x="542" y="137"/>
                    <a:pt x="596" y="129"/>
                  </a:cubicBezTo>
                  <a:cubicBezTo>
                    <a:pt x="650" y="121"/>
                    <a:pt x="705" y="100"/>
                    <a:pt x="737" y="90"/>
                  </a:cubicBezTo>
                  <a:cubicBezTo>
                    <a:pt x="769" y="80"/>
                    <a:pt x="780" y="80"/>
                    <a:pt x="788" y="69"/>
                  </a:cubicBezTo>
                  <a:cubicBezTo>
                    <a:pt x="796" y="58"/>
                    <a:pt x="792" y="39"/>
                    <a:pt x="800" y="2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6" name="Freeform 24"/>
            <p:cNvSpPr>
              <a:spLocks/>
            </p:cNvSpPr>
            <p:nvPr userDrawn="1"/>
          </p:nvSpPr>
          <p:spPr bwMode="auto">
            <a:xfrm>
              <a:off x="5318" y="240"/>
              <a:ext cx="402" cy="115"/>
            </a:xfrm>
            <a:custGeom>
              <a:avLst/>
              <a:gdLst/>
              <a:ahLst/>
              <a:cxnLst>
                <a:cxn ang="0">
                  <a:pos x="402" y="0"/>
                </a:cxn>
                <a:cxn ang="0">
                  <a:pos x="384" y="12"/>
                </a:cxn>
                <a:cxn ang="0">
                  <a:pos x="276" y="51"/>
                </a:cxn>
                <a:cxn ang="0">
                  <a:pos x="165" y="66"/>
                </a:cxn>
                <a:cxn ang="0">
                  <a:pos x="51" y="57"/>
                </a:cxn>
                <a:cxn ang="0">
                  <a:pos x="15" y="54"/>
                </a:cxn>
                <a:cxn ang="0">
                  <a:pos x="3" y="69"/>
                </a:cxn>
                <a:cxn ang="0">
                  <a:pos x="9" y="93"/>
                </a:cxn>
                <a:cxn ang="0">
                  <a:pos x="54" y="102"/>
                </a:cxn>
                <a:cxn ang="0">
                  <a:pos x="198" y="111"/>
                </a:cxn>
                <a:cxn ang="0">
                  <a:pos x="336" y="75"/>
                </a:cxn>
                <a:cxn ang="0">
                  <a:pos x="375" y="54"/>
                </a:cxn>
                <a:cxn ang="0">
                  <a:pos x="402" y="0"/>
                </a:cxn>
              </a:cxnLst>
              <a:rect l="0" t="0" r="r" b="b"/>
              <a:pathLst>
                <a:path w="402" h="115">
                  <a:moveTo>
                    <a:pt x="402" y="0"/>
                  </a:moveTo>
                  <a:lnTo>
                    <a:pt x="384" y="12"/>
                  </a:lnTo>
                  <a:cubicBezTo>
                    <a:pt x="363" y="20"/>
                    <a:pt x="312" y="42"/>
                    <a:pt x="276" y="51"/>
                  </a:cubicBezTo>
                  <a:cubicBezTo>
                    <a:pt x="240" y="60"/>
                    <a:pt x="202" y="65"/>
                    <a:pt x="165" y="66"/>
                  </a:cubicBezTo>
                  <a:cubicBezTo>
                    <a:pt x="128" y="67"/>
                    <a:pt x="76" y="59"/>
                    <a:pt x="51" y="57"/>
                  </a:cubicBezTo>
                  <a:cubicBezTo>
                    <a:pt x="26" y="55"/>
                    <a:pt x="23" y="52"/>
                    <a:pt x="15" y="54"/>
                  </a:cubicBezTo>
                  <a:cubicBezTo>
                    <a:pt x="7" y="56"/>
                    <a:pt x="4" y="63"/>
                    <a:pt x="3" y="69"/>
                  </a:cubicBezTo>
                  <a:cubicBezTo>
                    <a:pt x="2" y="75"/>
                    <a:pt x="0" y="88"/>
                    <a:pt x="9" y="93"/>
                  </a:cubicBezTo>
                  <a:cubicBezTo>
                    <a:pt x="18" y="98"/>
                    <a:pt x="22" y="99"/>
                    <a:pt x="54" y="102"/>
                  </a:cubicBezTo>
                  <a:cubicBezTo>
                    <a:pt x="86" y="105"/>
                    <a:pt x="151" y="115"/>
                    <a:pt x="198" y="111"/>
                  </a:cubicBezTo>
                  <a:cubicBezTo>
                    <a:pt x="245" y="107"/>
                    <a:pt x="307" y="84"/>
                    <a:pt x="336" y="75"/>
                  </a:cubicBezTo>
                  <a:cubicBezTo>
                    <a:pt x="365" y="66"/>
                    <a:pt x="365" y="65"/>
                    <a:pt x="375" y="54"/>
                  </a:cubicBezTo>
                  <a:cubicBezTo>
                    <a:pt x="385" y="43"/>
                    <a:pt x="392" y="26"/>
                    <a:pt x="402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</p:grpSp>
      <p:grpSp>
        <p:nvGrpSpPr>
          <p:cNvPr id="2051" name="Group 25"/>
          <p:cNvGrpSpPr>
            <a:grpSpLocks/>
          </p:cNvGrpSpPr>
          <p:nvPr/>
        </p:nvGrpSpPr>
        <p:grpSpPr bwMode="auto">
          <a:xfrm>
            <a:off x="0" y="6180138"/>
            <a:ext cx="9169400" cy="138112"/>
            <a:chOff x="0" y="4032"/>
            <a:chExt cx="5776" cy="87"/>
          </a:xfrm>
        </p:grpSpPr>
        <p:sp>
          <p:nvSpPr>
            <p:cNvPr id="3098" name="Freeform 26"/>
            <p:cNvSpPr>
              <a:spLocks/>
            </p:cNvSpPr>
            <p:nvPr userDrawn="1"/>
          </p:nvSpPr>
          <p:spPr bwMode="auto">
            <a:xfrm>
              <a:off x="4041" y="4047"/>
              <a:ext cx="1735" cy="72"/>
            </a:xfrm>
            <a:custGeom>
              <a:avLst/>
              <a:gdLst/>
              <a:ahLst/>
              <a:cxnLst>
                <a:cxn ang="0">
                  <a:pos x="165" y="6"/>
                </a:cxn>
                <a:cxn ang="0">
                  <a:pos x="450" y="3"/>
                </a:cxn>
                <a:cxn ang="0">
                  <a:pos x="714" y="12"/>
                </a:cxn>
                <a:cxn ang="0">
                  <a:pos x="957" y="24"/>
                </a:cxn>
                <a:cxn ang="0">
                  <a:pos x="1173" y="24"/>
                </a:cxn>
                <a:cxn ang="0">
                  <a:pos x="1473" y="15"/>
                </a:cxn>
                <a:cxn ang="0">
                  <a:pos x="1617" y="0"/>
                </a:cxn>
                <a:cxn ang="0">
                  <a:pos x="1719" y="15"/>
                </a:cxn>
                <a:cxn ang="0">
                  <a:pos x="1716" y="66"/>
                </a:cxn>
                <a:cxn ang="0">
                  <a:pos x="1632" y="51"/>
                </a:cxn>
                <a:cxn ang="0">
                  <a:pos x="1407" y="51"/>
                </a:cxn>
                <a:cxn ang="0">
                  <a:pos x="1191" y="48"/>
                </a:cxn>
                <a:cxn ang="0">
                  <a:pos x="870" y="60"/>
                </a:cxn>
                <a:cxn ang="0">
                  <a:pos x="492" y="48"/>
                </a:cxn>
                <a:cxn ang="0">
                  <a:pos x="291" y="27"/>
                </a:cxn>
                <a:cxn ang="0">
                  <a:pos x="21" y="36"/>
                </a:cxn>
                <a:cxn ang="0">
                  <a:pos x="165" y="6"/>
                </a:cxn>
              </a:cxnLst>
              <a:rect l="0" t="0" r="r" b="b"/>
              <a:pathLst>
                <a:path w="1735" h="72">
                  <a:moveTo>
                    <a:pt x="165" y="6"/>
                  </a:moveTo>
                  <a:cubicBezTo>
                    <a:pt x="236" y="1"/>
                    <a:pt x="359" y="2"/>
                    <a:pt x="450" y="3"/>
                  </a:cubicBezTo>
                  <a:cubicBezTo>
                    <a:pt x="541" y="4"/>
                    <a:pt x="630" y="9"/>
                    <a:pt x="714" y="12"/>
                  </a:cubicBezTo>
                  <a:cubicBezTo>
                    <a:pt x="798" y="15"/>
                    <a:pt x="881" y="22"/>
                    <a:pt x="957" y="24"/>
                  </a:cubicBezTo>
                  <a:cubicBezTo>
                    <a:pt x="1033" y="26"/>
                    <a:pt x="1087" y="25"/>
                    <a:pt x="1173" y="24"/>
                  </a:cubicBezTo>
                  <a:cubicBezTo>
                    <a:pt x="1259" y="23"/>
                    <a:pt x="1399" y="19"/>
                    <a:pt x="1473" y="15"/>
                  </a:cubicBezTo>
                  <a:cubicBezTo>
                    <a:pt x="1547" y="11"/>
                    <a:pt x="1576" y="0"/>
                    <a:pt x="1617" y="0"/>
                  </a:cubicBezTo>
                  <a:cubicBezTo>
                    <a:pt x="1658" y="0"/>
                    <a:pt x="1703" y="4"/>
                    <a:pt x="1719" y="15"/>
                  </a:cubicBezTo>
                  <a:cubicBezTo>
                    <a:pt x="1735" y="26"/>
                    <a:pt x="1730" y="60"/>
                    <a:pt x="1716" y="66"/>
                  </a:cubicBezTo>
                  <a:cubicBezTo>
                    <a:pt x="1702" y="72"/>
                    <a:pt x="1683" y="53"/>
                    <a:pt x="1632" y="51"/>
                  </a:cubicBezTo>
                  <a:cubicBezTo>
                    <a:pt x="1581" y="49"/>
                    <a:pt x="1480" y="51"/>
                    <a:pt x="1407" y="51"/>
                  </a:cubicBezTo>
                  <a:cubicBezTo>
                    <a:pt x="1334" y="51"/>
                    <a:pt x="1280" y="47"/>
                    <a:pt x="1191" y="48"/>
                  </a:cubicBezTo>
                  <a:cubicBezTo>
                    <a:pt x="1102" y="49"/>
                    <a:pt x="986" y="60"/>
                    <a:pt x="870" y="60"/>
                  </a:cubicBezTo>
                  <a:cubicBezTo>
                    <a:pt x="754" y="60"/>
                    <a:pt x="588" y="53"/>
                    <a:pt x="492" y="48"/>
                  </a:cubicBezTo>
                  <a:cubicBezTo>
                    <a:pt x="396" y="43"/>
                    <a:pt x="369" y="29"/>
                    <a:pt x="291" y="27"/>
                  </a:cubicBezTo>
                  <a:cubicBezTo>
                    <a:pt x="213" y="25"/>
                    <a:pt x="42" y="39"/>
                    <a:pt x="21" y="36"/>
                  </a:cubicBezTo>
                  <a:cubicBezTo>
                    <a:pt x="0" y="33"/>
                    <a:pt x="94" y="11"/>
                    <a:pt x="165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9" name="Freeform 27"/>
            <p:cNvSpPr>
              <a:spLocks/>
            </p:cNvSpPr>
            <p:nvPr userDrawn="1"/>
          </p:nvSpPr>
          <p:spPr bwMode="auto">
            <a:xfrm>
              <a:off x="1727" y="4038"/>
              <a:ext cx="2655" cy="60"/>
            </a:xfrm>
            <a:custGeom>
              <a:avLst/>
              <a:gdLst/>
              <a:ahLst/>
              <a:cxnLst>
                <a:cxn ang="0">
                  <a:pos x="2641" y="6"/>
                </a:cxn>
                <a:cxn ang="0">
                  <a:pos x="2620" y="30"/>
                </a:cxn>
                <a:cxn ang="0">
                  <a:pos x="2368" y="45"/>
                </a:cxn>
                <a:cxn ang="0">
                  <a:pos x="2023" y="60"/>
                </a:cxn>
                <a:cxn ang="0">
                  <a:pos x="1786" y="48"/>
                </a:cxn>
                <a:cxn ang="0">
                  <a:pos x="1525" y="36"/>
                </a:cxn>
                <a:cxn ang="0">
                  <a:pos x="1195" y="45"/>
                </a:cxn>
                <a:cxn ang="0">
                  <a:pos x="817" y="39"/>
                </a:cxn>
                <a:cxn ang="0">
                  <a:pos x="499" y="27"/>
                </a:cxn>
                <a:cxn ang="0">
                  <a:pos x="136" y="39"/>
                </a:cxn>
                <a:cxn ang="0">
                  <a:pos x="10" y="33"/>
                </a:cxn>
                <a:cxn ang="0">
                  <a:pos x="76" y="24"/>
                </a:cxn>
                <a:cxn ang="0">
                  <a:pos x="310" y="18"/>
                </a:cxn>
                <a:cxn ang="0">
                  <a:pos x="544" y="0"/>
                </a:cxn>
                <a:cxn ang="0">
                  <a:pos x="853" y="21"/>
                </a:cxn>
                <a:cxn ang="0">
                  <a:pos x="1114" y="21"/>
                </a:cxn>
                <a:cxn ang="0">
                  <a:pos x="1399" y="3"/>
                </a:cxn>
                <a:cxn ang="0">
                  <a:pos x="1588" y="9"/>
                </a:cxn>
                <a:cxn ang="0">
                  <a:pos x="1807" y="21"/>
                </a:cxn>
                <a:cxn ang="0">
                  <a:pos x="2035" y="12"/>
                </a:cxn>
                <a:cxn ang="0">
                  <a:pos x="2290" y="18"/>
                </a:cxn>
                <a:cxn ang="0">
                  <a:pos x="2596" y="3"/>
                </a:cxn>
                <a:cxn ang="0">
                  <a:pos x="2641" y="6"/>
                </a:cxn>
              </a:cxnLst>
              <a:rect l="0" t="0" r="r" b="b"/>
              <a:pathLst>
                <a:path w="2655" h="60">
                  <a:moveTo>
                    <a:pt x="2641" y="6"/>
                  </a:moveTo>
                  <a:lnTo>
                    <a:pt x="2620" y="30"/>
                  </a:lnTo>
                  <a:cubicBezTo>
                    <a:pt x="2575" y="36"/>
                    <a:pt x="2467" y="40"/>
                    <a:pt x="2368" y="45"/>
                  </a:cubicBezTo>
                  <a:cubicBezTo>
                    <a:pt x="2269" y="50"/>
                    <a:pt x="2120" y="60"/>
                    <a:pt x="2023" y="60"/>
                  </a:cubicBezTo>
                  <a:cubicBezTo>
                    <a:pt x="1926" y="60"/>
                    <a:pt x="1869" y="52"/>
                    <a:pt x="1786" y="48"/>
                  </a:cubicBezTo>
                  <a:cubicBezTo>
                    <a:pt x="1703" y="44"/>
                    <a:pt x="1623" y="36"/>
                    <a:pt x="1525" y="36"/>
                  </a:cubicBezTo>
                  <a:cubicBezTo>
                    <a:pt x="1427" y="36"/>
                    <a:pt x="1313" y="44"/>
                    <a:pt x="1195" y="45"/>
                  </a:cubicBezTo>
                  <a:cubicBezTo>
                    <a:pt x="1077" y="46"/>
                    <a:pt x="933" y="42"/>
                    <a:pt x="817" y="39"/>
                  </a:cubicBezTo>
                  <a:cubicBezTo>
                    <a:pt x="701" y="36"/>
                    <a:pt x="612" y="27"/>
                    <a:pt x="499" y="27"/>
                  </a:cubicBezTo>
                  <a:cubicBezTo>
                    <a:pt x="386" y="27"/>
                    <a:pt x="217" y="38"/>
                    <a:pt x="136" y="39"/>
                  </a:cubicBezTo>
                  <a:cubicBezTo>
                    <a:pt x="55" y="40"/>
                    <a:pt x="20" y="36"/>
                    <a:pt x="10" y="33"/>
                  </a:cubicBezTo>
                  <a:cubicBezTo>
                    <a:pt x="0" y="30"/>
                    <a:pt x="26" y="27"/>
                    <a:pt x="76" y="24"/>
                  </a:cubicBezTo>
                  <a:cubicBezTo>
                    <a:pt x="126" y="21"/>
                    <a:pt x="232" y="22"/>
                    <a:pt x="310" y="18"/>
                  </a:cubicBezTo>
                  <a:cubicBezTo>
                    <a:pt x="388" y="14"/>
                    <a:pt x="454" y="0"/>
                    <a:pt x="544" y="0"/>
                  </a:cubicBezTo>
                  <a:cubicBezTo>
                    <a:pt x="634" y="0"/>
                    <a:pt x="758" y="18"/>
                    <a:pt x="853" y="21"/>
                  </a:cubicBezTo>
                  <a:cubicBezTo>
                    <a:pt x="948" y="24"/>
                    <a:pt x="1023" y="24"/>
                    <a:pt x="1114" y="21"/>
                  </a:cubicBezTo>
                  <a:cubicBezTo>
                    <a:pt x="1205" y="18"/>
                    <a:pt x="1320" y="5"/>
                    <a:pt x="1399" y="3"/>
                  </a:cubicBezTo>
                  <a:cubicBezTo>
                    <a:pt x="1478" y="1"/>
                    <a:pt x="1520" y="6"/>
                    <a:pt x="1588" y="9"/>
                  </a:cubicBezTo>
                  <a:cubicBezTo>
                    <a:pt x="1656" y="12"/>
                    <a:pt x="1733" y="21"/>
                    <a:pt x="1807" y="21"/>
                  </a:cubicBezTo>
                  <a:cubicBezTo>
                    <a:pt x="1881" y="21"/>
                    <a:pt x="1955" y="12"/>
                    <a:pt x="2035" y="12"/>
                  </a:cubicBezTo>
                  <a:cubicBezTo>
                    <a:pt x="2115" y="12"/>
                    <a:pt x="2197" y="19"/>
                    <a:pt x="2290" y="18"/>
                  </a:cubicBezTo>
                  <a:cubicBezTo>
                    <a:pt x="2383" y="17"/>
                    <a:pt x="2537" y="5"/>
                    <a:pt x="2596" y="3"/>
                  </a:cubicBezTo>
                  <a:cubicBezTo>
                    <a:pt x="2655" y="1"/>
                    <a:pt x="2651" y="3"/>
                    <a:pt x="2641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100" name="Freeform 28"/>
            <p:cNvSpPr>
              <a:spLocks/>
            </p:cNvSpPr>
            <p:nvPr userDrawn="1"/>
          </p:nvSpPr>
          <p:spPr bwMode="auto">
            <a:xfrm>
              <a:off x="0" y="4032"/>
              <a:ext cx="2041" cy="62"/>
            </a:xfrm>
            <a:custGeom>
              <a:avLst/>
              <a:gdLst/>
              <a:ahLst/>
              <a:cxnLst>
                <a:cxn ang="0">
                  <a:pos x="1893" y="39"/>
                </a:cxn>
                <a:cxn ang="0">
                  <a:pos x="1578" y="45"/>
                </a:cxn>
                <a:cxn ang="0">
                  <a:pos x="1011" y="60"/>
                </a:cxn>
                <a:cxn ang="0">
                  <a:pos x="438" y="57"/>
                </a:cxn>
                <a:cxn ang="0">
                  <a:pos x="0" y="36"/>
                </a:cxn>
                <a:cxn ang="0">
                  <a:pos x="0" y="3"/>
                </a:cxn>
                <a:cxn ang="0">
                  <a:pos x="210" y="18"/>
                </a:cxn>
                <a:cxn ang="0">
                  <a:pos x="474" y="21"/>
                </a:cxn>
                <a:cxn ang="0">
                  <a:pos x="678" y="9"/>
                </a:cxn>
                <a:cxn ang="0">
                  <a:pos x="897" y="9"/>
                </a:cxn>
                <a:cxn ang="0">
                  <a:pos x="1167" y="30"/>
                </a:cxn>
                <a:cxn ang="0">
                  <a:pos x="1500" y="24"/>
                </a:cxn>
                <a:cxn ang="0">
                  <a:pos x="1758" y="3"/>
                </a:cxn>
                <a:cxn ang="0">
                  <a:pos x="1938" y="18"/>
                </a:cxn>
                <a:cxn ang="0">
                  <a:pos x="2034" y="33"/>
                </a:cxn>
                <a:cxn ang="0">
                  <a:pos x="1893" y="39"/>
                </a:cxn>
              </a:cxnLst>
              <a:rect l="0" t="0" r="r" b="b"/>
              <a:pathLst>
                <a:path w="2041" h="62">
                  <a:moveTo>
                    <a:pt x="1893" y="39"/>
                  </a:moveTo>
                  <a:cubicBezTo>
                    <a:pt x="1817" y="41"/>
                    <a:pt x="1725" y="42"/>
                    <a:pt x="1578" y="45"/>
                  </a:cubicBezTo>
                  <a:cubicBezTo>
                    <a:pt x="1431" y="48"/>
                    <a:pt x="1201" y="58"/>
                    <a:pt x="1011" y="60"/>
                  </a:cubicBezTo>
                  <a:cubicBezTo>
                    <a:pt x="821" y="62"/>
                    <a:pt x="606" y="61"/>
                    <a:pt x="438" y="57"/>
                  </a:cubicBezTo>
                  <a:cubicBezTo>
                    <a:pt x="270" y="53"/>
                    <a:pt x="73" y="45"/>
                    <a:pt x="0" y="36"/>
                  </a:cubicBezTo>
                  <a:lnTo>
                    <a:pt x="0" y="3"/>
                  </a:lnTo>
                  <a:cubicBezTo>
                    <a:pt x="35" y="0"/>
                    <a:pt x="131" y="15"/>
                    <a:pt x="210" y="18"/>
                  </a:cubicBezTo>
                  <a:cubicBezTo>
                    <a:pt x="289" y="21"/>
                    <a:pt x="396" y="22"/>
                    <a:pt x="474" y="21"/>
                  </a:cubicBezTo>
                  <a:cubicBezTo>
                    <a:pt x="552" y="20"/>
                    <a:pt x="608" y="11"/>
                    <a:pt x="678" y="9"/>
                  </a:cubicBezTo>
                  <a:cubicBezTo>
                    <a:pt x="748" y="7"/>
                    <a:pt x="816" y="6"/>
                    <a:pt x="897" y="9"/>
                  </a:cubicBezTo>
                  <a:cubicBezTo>
                    <a:pt x="978" y="12"/>
                    <a:pt x="1067" y="28"/>
                    <a:pt x="1167" y="30"/>
                  </a:cubicBezTo>
                  <a:cubicBezTo>
                    <a:pt x="1267" y="32"/>
                    <a:pt x="1402" y="28"/>
                    <a:pt x="1500" y="24"/>
                  </a:cubicBezTo>
                  <a:cubicBezTo>
                    <a:pt x="1598" y="20"/>
                    <a:pt x="1685" y="4"/>
                    <a:pt x="1758" y="3"/>
                  </a:cubicBezTo>
                  <a:cubicBezTo>
                    <a:pt x="1831" y="2"/>
                    <a:pt x="1892" y="13"/>
                    <a:pt x="1938" y="18"/>
                  </a:cubicBezTo>
                  <a:cubicBezTo>
                    <a:pt x="1984" y="23"/>
                    <a:pt x="2041" y="30"/>
                    <a:pt x="2034" y="33"/>
                  </a:cubicBezTo>
                  <a:cubicBezTo>
                    <a:pt x="2027" y="36"/>
                    <a:pt x="1969" y="37"/>
                    <a:pt x="1893" y="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</p:grpSp>
      <p:sp>
        <p:nvSpPr>
          <p:cNvPr id="2052" name="Rectangle 29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8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2053" name="Rectangle 3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3103" name="Rectangle 3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5163" y="63674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400"/>
            </a:lvl1pPr>
          </a:lstStyle>
          <a:p>
            <a:pPr>
              <a:defRPr/>
            </a:pPr>
            <a:fld id="{3A8CB57E-FF6E-46EE-B6AA-6672D8FC573A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3104" name="Rectangle 3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63674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105" name="Rectangle 3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63674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A6627773-DEDB-4918-9ABD-D45807B2D2D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4"/>
        </a:buBlip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6"/>
        </a:buBlip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0.gi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openxmlformats.org/officeDocument/2006/relationships/image" Target="../media/image5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Colors" Target="../diagrams/colors5.xml"/><Relationship Id="rId3" Type="http://schemas.openxmlformats.org/officeDocument/2006/relationships/diagramLayout" Target="../diagrams/layout3.xml"/><Relationship Id="rId7" Type="http://schemas.openxmlformats.org/officeDocument/2006/relationships/diagramLayout" Target="../diagrams/layout4.xml"/><Relationship Id="rId12" Type="http://schemas.openxmlformats.org/officeDocument/2006/relationships/diagramQuickStyle" Target="../diagrams/quickStyle5.xml"/><Relationship Id="rId17" Type="http://schemas.openxmlformats.org/officeDocument/2006/relationships/diagramColors" Target="../diagrams/colors6.xml"/><Relationship Id="rId2" Type="http://schemas.openxmlformats.org/officeDocument/2006/relationships/diagramData" Target="../diagrams/data3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diagramLayout" Target="../diagrams/layout5.xml"/><Relationship Id="rId5" Type="http://schemas.openxmlformats.org/officeDocument/2006/relationships/diagramColors" Target="../diagrams/colors3.xml"/><Relationship Id="rId15" Type="http://schemas.openxmlformats.org/officeDocument/2006/relationships/diagramLayout" Target="../diagrams/layout6.xml"/><Relationship Id="rId10" Type="http://schemas.openxmlformats.org/officeDocument/2006/relationships/diagramData" Target="../diagrams/data5.xml"/><Relationship Id="rId4" Type="http://schemas.openxmlformats.org/officeDocument/2006/relationships/diagramQuickStyle" Target="../diagrams/quickStyle3.xml"/><Relationship Id="rId9" Type="http://schemas.openxmlformats.org/officeDocument/2006/relationships/diagramColors" Target="../diagrams/colors4.xml"/><Relationship Id="rId14" Type="http://schemas.openxmlformats.org/officeDocument/2006/relationships/diagramData" Target="../diagrams/data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openxmlformats.org/officeDocument/2006/relationships/image" Target="../media/image5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gif"/><Relationship Id="rId5" Type="http://schemas.openxmlformats.org/officeDocument/2006/relationships/image" Target="../media/image20.gif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/>
          <p:cNvSpPr txBox="1"/>
          <p:nvPr/>
        </p:nvSpPr>
        <p:spPr>
          <a:xfrm>
            <a:off x="5858532" y="3143248"/>
            <a:ext cx="2856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Jokerman LET" pitchFamily="2" charset="0"/>
              </a:rPr>
              <a:t>Comunicação</a:t>
            </a:r>
            <a:endParaRPr lang="pt-BR" sz="4000" dirty="0">
              <a:solidFill>
                <a:schemeClr val="bg2">
                  <a:lumMod val="40000"/>
                  <a:lumOff val="60000"/>
                </a:schemeClr>
              </a:solidFill>
              <a:latin typeface="Jokerman LET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6554" y="2928934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Batik Regular" pitchFamily="2" charset="0"/>
              </a:rPr>
              <a:t>Raciocínio</a:t>
            </a:r>
            <a:endParaRPr lang="pt-BR" sz="3200" b="1" i="1" dirty="0">
              <a:solidFill>
                <a:schemeClr val="accent6">
                  <a:lumMod val="40000"/>
                  <a:lumOff val="60000"/>
                </a:schemeClr>
              </a:solidFill>
              <a:latin typeface="Batik Regular" pitchFamily="2" charset="0"/>
            </a:endParaRPr>
          </a:p>
        </p:txBody>
      </p:sp>
      <p:pic>
        <p:nvPicPr>
          <p:cNvPr id="14" name="Picture 55" descr="index_r1_c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9928" y="2906566"/>
            <a:ext cx="2797184" cy="1638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265" descr="athe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7265" y="2915286"/>
            <a:ext cx="208673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1</a:t>
            </a:fld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2285984" y="785794"/>
            <a:ext cx="4572000" cy="1043052"/>
            <a:chOff x="2285984" y="714356"/>
            <a:chExt cx="4572000" cy="1043052"/>
          </a:xfrm>
        </p:grpSpPr>
        <p:sp>
          <p:nvSpPr>
            <p:cNvPr id="5" name="Retângulo 4"/>
            <p:cNvSpPr/>
            <p:nvPr/>
          </p:nvSpPr>
          <p:spPr>
            <a:xfrm>
              <a:off x="2285984" y="1357298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pt-BR" sz="2000" dirty="0" smtClean="0">
                  <a:solidFill>
                    <a:srgbClr val="545472"/>
                  </a:solidFill>
                </a:rPr>
                <a:t>Mestrado em Informática</a:t>
              </a:r>
            </a:p>
          </p:txBody>
        </p:sp>
        <p:pic>
          <p:nvPicPr>
            <p:cNvPr id="6" name="Picture 259" descr="ufa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71347" y="714356"/>
              <a:ext cx="531813" cy="66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tângulo 6"/>
          <p:cNvSpPr/>
          <p:nvPr/>
        </p:nvSpPr>
        <p:spPr>
          <a:xfrm>
            <a:off x="0" y="1785926"/>
            <a:ext cx="91440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M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APEAMENTO</a:t>
            </a:r>
            <a:r>
              <a:rPr kumimoji="0" lang="pt-PT" sz="32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EMÂNTICO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NTRE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O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NTOLOGIAS</a:t>
            </a:r>
          </a:p>
          <a:p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U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TILIZANDO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C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LASSIFICAÇÃO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UPERVISIONADA</a:t>
            </a:r>
            <a:endParaRPr kumimoji="0" lang="pt-PT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450057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pt-PT" sz="4000" b="1" dirty="0" smtClean="0">
                <a:solidFill>
                  <a:srgbClr val="000000"/>
                </a:solidFill>
                <a:effectLst/>
              </a:rPr>
              <a:t>L-</a:t>
            </a:r>
            <a:r>
              <a:rPr kumimoji="0" lang="pt-PT" sz="4000" b="1" i="1" dirty="0" smtClean="0">
                <a:solidFill>
                  <a:srgbClr val="000000"/>
                </a:solidFill>
                <a:effectLst/>
              </a:rPr>
              <a:t>MATCH</a:t>
            </a:r>
          </a:p>
        </p:txBody>
      </p:sp>
      <p:sp>
        <p:nvSpPr>
          <p:cNvPr id="9" name="Retângulo 8"/>
          <p:cNvSpPr/>
          <p:nvPr/>
        </p:nvSpPr>
        <p:spPr>
          <a:xfrm>
            <a:off x="0" y="5143512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dirty="0" smtClean="0">
                <a:cs typeface="Times New Roman" pitchFamily="18" charset="0"/>
              </a:rPr>
              <a:t>Fabrício </a:t>
            </a:r>
            <a:r>
              <a:rPr lang="pt-BR" sz="3000" dirty="0" err="1" smtClean="0">
                <a:cs typeface="Times New Roman" pitchFamily="18" charset="0"/>
              </a:rPr>
              <a:t>D’Morison</a:t>
            </a:r>
            <a:r>
              <a:rPr lang="pt-BR" sz="3000" dirty="0" smtClean="0">
                <a:cs typeface="Times New Roman" pitchFamily="18" charset="0"/>
              </a:rPr>
              <a:t> S. Marinho</a:t>
            </a:r>
          </a:p>
          <a:p>
            <a:r>
              <a:rPr lang="en-US" i="1" dirty="0" err="1" smtClean="0">
                <a:latin typeface="Arial Narrow" pitchFamily="34" charset="0"/>
              </a:rPr>
              <a:t>Orientador</a:t>
            </a:r>
            <a:r>
              <a:rPr lang="en-US" i="1" dirty="0" smtClean="0">
                <a:latin typeface="Arial Narrow" pitchFamily="34" charset="0"/>
              </a:rPr>
              <a:t>: </a:t>
            </a:r>
            <a:r>
              <a:rPr lang="en-US" i="1" dirty="0" smtClean="0">
                <a:latin typeface="Arial Narrow" pitchFamily="34" charset="0"/>
              </a:rPr>
              <a:t>Alberto Castro</a:t>
            </a:r>
            <a:endParaRPr lang="pt-BR" i="1" dirty="0">
              <a:latin typeface="Arial Narrow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635221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Março de 2009</a:t>
            </a:r>
            <a:endParaRPr lang="pt-BR" sz="2000" dirty="0"/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285720" y="785794"/>
            <a:ext cx="27860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20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itchFamily="66" charset="0"/>
              </a:rPr>
              <a:t>Machine Learning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85720" y="3467401"/>
            <a:ext cx="12827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Agency FB" pitchFamily="34" charset="0"/>
              </a:rPr>
              <a:t>Ontologias</a:t>
            </a: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7358082" y="1071546"/>
            <a:ext cx="13324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18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Jokerman LET" pitchFamily="2" charset="0"/>
              </a:rPr>
              <a:t>Similaridade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857232" y="4416990"/>
            <a:ext cx="1857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1800" i="1" dirty="0" smtClean="0">
                <a:solidFill>
                  <a:srgbClr val="C0C0D0"/>
                </a:solidFill>
                <a:latin typeface="Monotype Corsiva" pitchFamily="66" charset="0"/>
              </a:rPr>
              <a:t>INFORMAÇÃO</a:t>
            </a:r>
            <a:endParaRPr lang="pt-BR" sz="1800" i="1" dirty="0">
              <a:solidFill>
                <a:srgbClr val="C0C0D0"/>
              </a:solidFill>
              <a:latin typeface="Monotype Corsiva" pitchFamily="66" charset="0"/>
            </a:endParaRP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214282" y="5643578"/>
            <a:ext cx="13051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2000" b="1" i="1" dirty="0">
                <a:solidFill>
                  <a:schemeClr val="accent3">
                    <a:lumMod val="85000"/>
                  </a:schemeClr>
                </a:solidFill>
                <a:latin typeface="Broadway BT" pitchFamily="82" charset="0"/>
              </a:rPr>
              <a:t>Ciência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14348" y="6263366"/>
            <a:ext cx="2513830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Earwig Factory" pitchFamily="2" charset="0"/>
              </a:rPr>
              <a:t>INTELIGÊNCIA</a:t>
            </a:r>
            <a:endParaRPr lang="pt-BR" sz="2800" dirty="0">
              <a:solidFill>
                <a:schemeClr val="bg2">
                  <a:lumMod val="40000"/>
                  <a:lumOff val="60000"/>
                </a:schemeClr>
              </a:solidFill>
              <a:latin typeface="Earwig Factor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785786" y="749981"/>
            <a:ext cx="1071570" cy="860428"/>
          </a:xfrm>
          <a:prstGeom prst="ellipse">
            <a:avLst/>
          </a:prstGeom>
          <a:ln w="19050"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</a:rPr>
              <a:t>Derived</a:t>
            </a:r>
          </a:p>
          <a:p>
            <a:pPr>
              <a:defRPr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</a:rPr>
              <a:t>Unit</a:t>
            </a: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71406" y="2678807"/>
            <a:ext cx="1071570" cy="860428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600" dirty="0" err="1" smtClean="0">
                <a:solidFill>
                  <a:srgbClr val="000000"/>
                </a:solidFill>
                <a:latin typeface="Arial" charset="0"/>
              </a:rPr>
              <a:t>Complex</a:t>
            </a:r>
            <a:endParaRPr lang="pt-BR" sz="1600" dirty="0" smtClean="0">
              <a:solidFill>
                <a:srgbClr val="000000"/>
              </a:solidFill>
              <a:latin typeface="Arial" charset="0"/>
            </a:endParaRPr>
          </a:p>
          <a:p>
            <a:pPr>
              <a:defRPr/>
            </a:pPr>
            <a:r>
              <a:rPr lang="pt-BR" sz="1600" dirty="0" smtClean="0">
                <a:solidFill>
                  <a:srgbClr val="000000"/>
                </a:solidFill>
                <a:latin typeface="Arial" charset="0"/>
              </a:rPr>
              <a:t>Unit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1500166" y="2714432"/>
            <a:ext cx="1071570" cy="860428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600" dirty="0" err="1" smtClean="0">
                <a:solidFill>
                  <a:srgbClr val="000000"/>
                </a:solidFill>
                <a:latin typeface="Arial" charset="0"/>
              </a:rPr>
              <a:t>Simple</a:t>
            </a:r>
            <a:endParaRPr lang="pt-BR" sz="1600" dirty="0" smtClean="0">
              <a:solidFill>
                <a:srgbClr val="000000"/>
              </a:solidFill>
              <a:latin typeface="Arial" charset="0"/>
            </a:endParaRPr>
          </a:p>
          <a:p>
            <a:pPr>
              <a:defRPr/>
            </a:pPr>
            <a:r>
              <a:rPr lang="pt-BR" sz="1600" dirty="0" smtClean="0">
                <a:solidFill>
                  <a:srgbClr val="000000"/>
                </a:solidFill>
                <a:latin typeface="Arial" charset="0"/>
              </a:rPr>
              <a:t>Unit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28596" y="4321881"/>
            <a:ext cx="1571636" cy="928694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Unit Derived </a:t>
            </a: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by</a:t>
            </a: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>
              <a:defRPr/>
            </a:pP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Raising</a:t>
            </a: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 to Power</a:t>
            </a:r>
          </a:p>
        </p:txBody>
      </p:sp>
      <p:cxnSp>
        <p:nvCxnSpPr>
          <p:cNvPr id="12" name="Conector de seta reta 11"/>
          <p:cNvCxnSpPr>
            <a:stCxn id="7" idx="0"/>
            <a:endCxn id="5" idx="4"/>
          </p:cNvCxnSpPr>
          <p:nvPr/>
        </p:nvCxnSpPr>
        <p:spPr bwMode="auto">
          <a:xfrm rot="5400000" flipH="1" flipV="1">
            <a:off x="430182" y="1787418"/>
            <a:ext cx="1068398" cy="714380"/>
          </a:xfrm>
          <a:prstGeom prst="straightConnector1">
            <a:avLst/>
          </a:prstGeom>
          <a:solidFill>
            <a:srgbClr val="DDDDD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" name="Conector de seta reta 13"/>
          <p:cNvCxnSpPr>
            <a:stCxn id="8" idx="0"/>
            <a:endCxn id="5" idx="4"/>
          </p:cNvCxnSpPr>
          <p:nvPr/>
        </p:nvCxnSpPr>
        <p:spPr bwMode="auto">
          <a:xfrm rot="16200000" flipV="1">
            <a:off x="1126750" y="1805231"/>
            <a:ext cx="1104023" cy="714380"/>
          </a:xfrm>
          <a:prstGeom prst="straightConnector1">
            <a:avLst/>
          </a:prstGeom>
          <a:solidFill>
            <a:srgbClr val="DDDDD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7" name="Conector de seta reta 16"/>
          <p:cNvCxnSpPr>
            <a:stCxn id="9" idx="0"/>
            <a:endCxn id="8" idx="4"/>
          </p:cNvCxnSpPr>
          <p:nvPr/>
        </p:nvCxnSpPr>
        <p:spPr bwMode="auto">
          <a:xfrm rot="5400000" flipH="1" flipV="1">
            <a:off x="1251672" y="3537603"/>
            <a:ext cx="747021" cy="821537"/>
          </a:xfrm>
          <a:prstGeom prst="straightConnector1">
            <a:avLst/>
          </a:prstGeom>
          <a:solidFill>
            <a:srgbClr val="DDDDD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Conector de seta reta 19"/>
          <p:cNvCxnSpPr>
            <a:stCxn id="25" idx="0"/>
            <a:endCxn id="8" idx="4"/>
          </p:cNvCxnSpPr>
          <p:nvPr/>
        </p:nvCxnSpPr>
        <p:spPr bwMode="auto">
          <a:xfrm rot="16200000" flipV="1">
            <a:off x="2091069" y="3519743"/>
            <a:ext cx="747021" cy="857256"/>
          </a:xfrm>
          <a:prstGeom prst="straightConnector1">
            <a:avLst/>
          </a:prstGeom>
          <a:solidFill>
            <a:srgbClr val="DDDDD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Oval 8"/>
          <p:cNvSpPr>
            <a:spLocks noChangeArrowheads="1"/>
          </p:cNvSpPr>
          <p:nvPr/>
        </p:nvSpPr>
        <p:spPr bwMode="auto">
          <a:xfrm>
            <a:off x="2143108" y="4321881"/>
            <a:ext cx="1500198" cy="928694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Unit Derived</a:t>
            </a:r>
          </a:p>
          <a:p>
            <a:pPr>
              <a:defRPr/>
            </a:pP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Without</a:t>
            </a: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Changing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  <a:p>
            <a:pPr>
              <a:defRPr/>
            </a:pP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of</a:t>
            </a: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Dimension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Oval 8"/>
          <p:cNvSpPr>
            <a:spLocks noChangeArrowheads="1"/>
          </p:cNvSpPr>
          <p:nvPr/>
        </p:nvSpPr>
        <p:spPr bwMode="auto">
          <a:xfrm>
            <a:off x="6215074" y="749981"/>
            <a:ext cx="1071570" cy="860428"/>
          </a:xfrm>
          <a:prstGeom prst="ellipse">
            <a:avLst/>
          </a:prstGeom>
          <a:ln w="19050"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</a:rPr>
              <a:t>Derived</a:t>
            </a:r>
          </a:p>
          <a:p>
            <a:pPr>
              <a:defRPr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</a:rPr>
              <a:t>Unit</a:t>
            </a:r>
          </a:p>
        </p:txBody>
      </p:sp>
      <p:sp>
        <p:nvSpPr>
          <p:cNvPr id="44" name="Oval 8"/>
          <p:cNvSpPr>
            <a:spLocks noChangeArrowheads="1"/>
          </p:cNvSpPr>
          <p:nvPr/>
        </p:nvSpPr>
        <p:spPr bwMode="auto">
          <a:xfrm>
            <a:off x="5000628" y="2678807"/>
            <a:ext cx="1571636" cy="928694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Derived Unit </a:t>
            </a: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of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  <a:p>
            <a:pPr>
              <a:defRPr/>
            </a:pP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Fundamental </a:t>
            </a:r>
          </a:p>
          <a:p>
            <a:pPr>
              <a:defRPr/>
            </a:pP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Dimension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6786578" y="2714432"/>
            <a:ext cx="1571636" cy="893069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Derived Unit </a:t>
            </a: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of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  <a:p>
            <a:pPr>
              <a:defRPr/>
            </a:pP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Composite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  <a:p>
            <a:pPr>
              <a:defRPr/>
            </a:pP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Dimension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Oval 8"/>
          <p:cNvSpPr>
            <a:spLocks noChangeArrowheads="1"/>
          </p:cNvSpPr>
          <p:nvPr/>
        </p:nvSpPr>
        <p:spPr bwMode="auto">
          <a:xfrm>
            <a:off x="6143636" y="4393319"/>
            <a:ext cx="1428760" cy="857256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Derived Unit </a:t>
            </a: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by</a:t>
            </a: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>
              <a:defRPr/>
            </a:pP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Exponentiation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47" name="Conector de seta reta 46"/>
          <p:cNvCxnSpPr>
            <a:stCxn id="44" idx="0"/>
            <a:endCxn id="43" idx="4"/>
          </p:cNvCxnSpPr>
          <p:nvPr/>
        </p:nvCxnSpPr>
        <p:spPr bwMode="auto">
          <a:xfrm rot="5400000" flipH="1" flipV="1">
            <a:off x="5734453" y="1662402"/>
            <a:ext cx="1068398" cy="964413"/>
          </a:xfrm>
          <a:prstGeom prst="straightConnector1">
            <a:avLst/>
          </a:prstGeom>
          <a:solidFill>
            <a:srgbClr val="DDDDD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8" name="Conector de seta reta 47"/>
          <p:cNvCxnSpPr>
            <a:stCxn id="45" idx="0"/>
            <a:endCxn id="43" idx="4"/>
          </p:cNvCxnSpPr>
          <p:nvPr/>
        </p:nvCxnSpPr>
        <p:spPr bwMode="auto">
          <a:xfrm rot="16200000" flipV="1">
            <a:off x="6609617" y="1751652"/>
            <a:ext cx="1104023" cy="821537"/>
          </a:xfrm>
          <a:prstGeom prst="straightConnector1">
            <a:avLst/>
          </a:prstGeom>
          <a:solidFill>
            <a:srgbClr val="DDDDD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9" name="Conector de seta reta 48"/>
          <p:cNvCxnSpPr>
            <a:stCxn id="46" idx="0"/>
            <a:endCxn id="45" idx="4"/>
          </p:cNvCxnSpPr>
          <p:nvPr/>
        </p:nvCxnSpPr>
        <p:spPr bwMode="auto">
          <a:xfrm rot="5400000" flipH="1" flipV="1">
            <a:off x="6822297" y="3643220"/>
            <a:ext cx="785818" cy="714380"/>
          </a:xfrm>
          <a:prstGeom prst="straightConnector1">
            <a:avLst/>
          </a:prstGeom>
          <a:solidFill>
            <a:srgbClr val="DDDDD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Conector de seta reta 49"/>
          <p:cNvCxnSpPr>
            <a:stCxn id="51" idx="0"/>
            <a:endCxn id="45" idx="4"/>
          </p:cNvCxnSpPr>
          <p:nvPr/>
        </p:nvCxnSpPr>
        <p:spPr bwMode="auto">
          <a:xfrm rot="16200000" flipV="1">
            <a:off x="7590256" y="3589641"/>
            <a:ext cx="785818" cy="821537"/>
          </a:xfrm>
          <a:prstGeom prst="straightConnector1">
            <a:avLst/>
          </a:prstGeom>
          <a:solidFill>
            <a:srgbClr val="DDDDD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1" name="Oval 8"/>
          <p:cNvSpPr>
            <a:spLocks noChangeArrowheads="1"/>
          </p:cNvSpPr>
          <p:nvPr/>
        </p:nvSpPr>
        <p:spPr bwMode="auto">
          <a:xfrm>
            <a:off x="7715272" y="4393319"/>
            <a:ext cx="1357322" cy="857256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pt-BR" sz="1400" dirty="0" smtClean="0">
                <a:solidFill>
                  <a:srgbClr val="000000"/>
                </a:solidFill>
                <a:latin typeface="Arial" charset="0"/>
              </a:rPr>
              <a:t>Derived Unit </a:t>
            </a: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by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  <a:p>
            <a:pPr>
              <a:defRPr/>
            </a:pPr>
            <a:r>
              <a:rPr lang="pt-BR" sz="1400" dirty="0" err="1" smtClean="0">
                <a:solidFill>
                  <a:srgbClr val="000000"/>
                </a:solidFill>
                <a:latin typeface="Arial" charset="0"/>
              </a:rPr>
              <a:t>Division</a:t>
            </a:r>
            <a:endParaRPr lang="pt-BR" sz="1400" dirty="0" smtClean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90" name="AutoShape 3"/>
          <p:cNvCxnSpPr>
            <a:cxnSpLocks noChangeShapeType="1"/>
            <a:stCxn id="5" idx="6"/>
            <a:endCxn id="43" idx="2"/>
          </p:cNvCxnSpPr>
          <p:nvPr/>
        </p:nvCxnSpPr>
        <p:spPr bwMode="auto">
          <a:xfrm>
            <a:off x="1857356" y="1180195"/>
            <a:ext cx="4357718" cy="1588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 type="triangle" w="lg" len="lg"/>
            <a:tailEnd type="triangle" w="lg" len="lg"/>
          </a:ln>
        </p:spPr>
      </p:cxnSp>
      <p:grpSp>
        <p:nvGrpSpPr>
          <p:cNvPr id="91" name="Group 12"/>
          <p:cNvGrpSpPr>
            <a:grpSpLocks/>
          </p:cNvGrpSpPr>
          <p:nvPr/>
        </p:nvGrpSpPr>
        <p:grpSpPr bwMode="auto">
          <a:xfrm>
            <a:off x="3809744" y="845297"/>
            <a:ext cx="428625" cy="584200"/>
            <a:chOff x="2835" y="1601"/>
            <a:chExt cx="270" cy="368"/>
          </a:xfrm>
        </p:grpSpPr>
        <p:sp>
          <p:nvSpPr>
            <p:cNvPr id="92" name="Oval 13"/>
            <p:cNvSpPr>
              <a:spLocks noChangeArrowheads="1"/>
            </p:cNvSpPr>
            <p:nvPr/>
          </p:nvSpPr>
          <p:spPr bwMode="auto">
            <a:xfrm>
              <a:off x="2835" y="1670"/>
              <a:ext cx="270" cy="263"/>
            </a:xfrm>
            <a:prstGeom prst="ellipse">
              <a:avLst/>
            </a:prstGeom>
            <a:solidFill>
              <a:srgbClr val="CC0000"/>
            </a:solidFill>
            <a:ln w="38100" algn="ctr">
              <a:solidFill>
                <a:srgbClr val="CC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93" name="Rectangle 14"/>
            <p:cNvSpPr>
              <a:spLocks noChangeArrowheads="1"/>
            </p:cNvSpPr>
            <p:nvPr/>
          </p:nvSpPr>
          <p:spPr bwMode="auto">
            <a:xfrm>
              <a:off x="2842" y="1601"/>
              <a:ext cx="259" cy="3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  <a:sym typeface="Symbol" pitchFamily="18" charset="2"/>
                </a:rPr>
                <a:t></a:t>
              </a:r>
              <a:endParaRPr lang="pt-BR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9" name="Grupo 338"/>
          <p:cNvGrpSpPr/>
          <p:nvPr/>
        </p:nvGrpSpPr>
        <p:grpSpPr>
          <a:xfrm>
            <a:off x="228334" y="1678675"/>
            <a:ext cx="8165599" cy="4561553"/>
            <a:chOff x="228334" y="1678675"/>
            <a:chExt cx="8165599" cy="4561553"/>
          </a:xfrm>
        </p:grpSpPr>
        <p:cxnSp>
          <p:nvCxnSpPr>
            <p:cNvPr id="120" name="Conector angulado 119"/>
            <p:cNvCxnSpPr>
              <a:stCxn id="7" idx="7"/>
              <a:endCxn id="45" idx="7"/>
            </p:cNvCxnSpPr>
            <p:nvPr/>
          </p:nvCxnSpPr>
          <p:spPr bwMode="auto">
            <a:xfrm rot="16200000" flipH="1">
              <a:off x="4536847" y="-745986"/>
              <a:ext cx="40405" cy="7142005"/>
            </a:xfrm>
            <a:prstGeom prst="curvedConnector3">
              <a:avLst>
                <a:gd name="adj1" fmla="val -1847527"/>
              </a:avLst>
            </a:prstGeom>
            <a:noFill/>
            <a:ln w="28575">
              <a:solidFill>
                <a:srgbClr val="008000"/>
              </a:solidFill>
              <a:prstDash val="sysDot"/>
              <a:round/>
              <a:headEnd type="triangle" w="lg" len="lg"/>
              <a:tailEnd type="triangle" w="lg" len="lg"/>
            </a:ln>
          </p:spPr>
        </p:cxnSp>
        <p:grpSp>
          <p:nvGrpSpPr>
            <p:cNvPr id="127" name="Grupo 126"/>
            <p:cNvGrpSpPr/>
            <p:nvPr/>
          </p:nvGrpSpPr>
          <p:grpSpPr>
            <a:xfrm>
              <a:off x="3809556" y="1678675"/>
              <a:ext cx="500458" cy="584775"/>
              <a:chOff x="3714744" y="2201283"/>
              <a:chExt cx="500458" cy="584775"/>
            </a:xfrm>
          </p:grpSpPr>
          <p:sp>
            <p:nvSpPr>
              <p:cNvPr id="123" name="Oval 13"/>
              <p:cNvSpPr>
                <a:spLocks noChangeArrowheads="1"/>
              </p:cNvSpPr>
              <p:nvPr/>
            </p:nvSpPr>
            <p:spPr bwMode="auto">
              <a:xfrm>
                <a:off x="3739256" y="2359717"/>
                <a:ext cx="428625" cy="417513"/>
              </a:xfrm>
              <a:prstGeom prst="ellipse">
                <a:avLst/>
              </a:prstGeom>
              <a:solidFill>
                <a:srgbClr val="008000"/>
              </a:solidFill>
              <a:ln w="38100" algn="ctr">
                <a:solidFill>
                  <a:srgbClr val="008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Rectangle 14"/>
              <p:cNvSpPr>
                <a:spLocks noChangeArrowheads="1"/>
              </p:cNvSpPr>
              <p:nvPr/>
            </p:nvSpPr>
            <p:spPr bwMode="auto">
              <a:xfrm>
                <a:off x="3714744" y="2201283"/>
                <a:ext cx="500458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3200" b="1" dirty="0" smtClean="0">
                    <a:solidFill>
                      <a:schemeClr val="bg1"/>
                    </a:solidFill>
                    <a:sym typeface="Symbol"/>
                  </a:rPr>
                  <a:t></a:t>
                </a:r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31" name="Conector angulado 130"/>
            <p:cNvCxnSpPr>
              <a:stCxn id="8" idx="7"/>
              <a:endCxn id="45" idx="1"/>
            </p:cNvCxnSpPr>
            <p:nvPr/>
          </p:nvCxnSpPr>
          <p:spPr bwMode="auto">
            <a:xfrm rot="16200000" flipH="1">
              <a:off x="4713383" y="541864"/>
              <a:ext cx="4780" cy="4601931"/>
            </a:xfrm>
            <a:prstGeom prst="curvedConnector3">
              <a:avLst>
                <a:gd name="adj1" fmla="val -7418556"/>
              </a:avLst>
            </a:prstGeom>
            <a:noFill/>
            <a:ln w="28575">
              <a:solidFill>
                <a:srgbClr val="008000"/>
              </a:solidFill>
              <a:prstDash val="sysDot"/>
              <a:round/>
              <a:headEnd type="triangle" w="lg" len="lg"/>
              <a:tailEnd type="triangle" w="lg" len="lg"/>
            </a:ln>
          </p:spPr>
        </p:cxnSp>
        <p:grpSp>
          <p:nvGrpSpPr>
            <p:cNvPr id="140" name="Grupo 139"/>
            <p:cNvGrpSpPr/>
            <p:nvPr/>
          </p:nvGrpSpPr>
          <p:grpSpPr>
            <a:xfrm>
              <a:off x="3809556" y="2178741"/>
              <a:ext cx="500458" cy="584775"/>
              <a:chOff x="3714744" y="2201283"/>
              <a:chExt cx="500458" cy="584775"/>
            </a:xfrm>
          </p:grpSpPr>
          <p:sp>
            <p:nvSpPr>
              <p:cNvPr id="141" name="Oval 13"/>
              <p:cNvSpPr>
                <a:spLocks noChangeArrowheads="1"/>
              </p:cNvSpPr>
              <p:nvPr/>
            </p:nvSpPr>
            <p:spPr bwMode="auto">
              <a:xfrm>
                <a:off x="3739256" y="2359717"/>
                <a:ext cx="428625" cy="417513"/>
              </a:xfrm>
              <a:prstGeom prst="ellipse">
                <a:avLst/>
              </a:prstGeom>
              <a:solidFill>
                <a:srgbClr val="008000"/>
              </a:solidFill>
              <a:ln w="38100" algn="ctr">
                <a:solidFill>
                  <a:srgbClr val="008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Rectangle 14"/>
              <p:cNvSpPr>
                <a:spLocks noChangeArrowheads="1"/>
              </p:cNvSpPr>
              <p:nvPr/>
            </p:nvSpPr>
            <p:spPr bwMode="auto">
              <a:xfrm>
                <a:off x="3714744" y="2201283"/>
                <a:ext cx="500458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3200" b="1" dirty="0" smtClean="0">
                    <a:solidFill>
                      <a:schemeClr val="bg1"/>
                    </a:solidFill>
                    <a:sym typeface="Symbol"/>
                  </a:rPr>
                  <a:t></a:t>
                </a:r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58" name="AutoShape 3"/>
            <p:cNvCxnSpPr>
              <a:cxnSpLocks noChangeShapeType="1"/>
              <a:stCxn id="25" idx="6"/>
              <a:endCxn id="44" idx="4"/>
            </p:cNvCxnSpPr>
            <p:nvPr/>
          </p:nvCxnSpPr>
          <p:spPr bwMode="auto">
            <a:xfrm flipV="1">
              <a:off x="3643306" y="3607501"/>
              <a:ext cx="2143140" cy="1178727"/>
            </a:xfrm>
            <a:prstGeom prst="curvedConnector2">
              <a:avLst/>
            </a:prstGeom>
            <a:noFill/>
            <a:ln w="28575">
              <a:solidFill>
                <a:srgbClr val="0033CC"/>
              </a:solidFill>
              <a:prstDash val="sysDot"/>
              <a:round/>
              <a:headEnd type="none" w="lg" len="lg"/>
              <a:tailEnd type="triangle" w="lg" len="lg"/>
            </a:ln>
          </p:spPr>
        </p:cxnSp>
        <p:grpSp>
          <p:nvGrpSpPr>
            <p:cNvPr id="168" name="Grupo 167"/>
            <p:cNvGrpSpPr/>
            <p:nvPr/>
          </p:nvGrpSpPr>
          <p:grpSpPr>
            <a:xfrm>
              <a:off x="3843857" y="4415861"/>
              <a:ext cx="478016" cy="584775"/>
              <a:chOff x="4714876" y="4714884"/>
              <a:chExt cx="478016" cy="584775"/>
            </a:xfrm>
          </p:grpSpPr>
          <p:sp>
            <p:nvSpPr>
              <p:cNvPr id="160" name="Oval 13"/>
              <p:cNvSpPr>
                <a:spLocks noChangeArrowheads="1"/>
              </p:cNvSpPr>
              <p:nvPr/>
            </p:nvSpPr>
            <p:spPr bwMode="auto">
              <a:xfrm>
                <a:off x="4740326" y="4848360"/>
                <a:ext cx="428625" cy="417513"/>
              </a:xfrm>
              <a:prstGeom prst="ellipse">
                <a:avLst/>
              </a:prstGeom>
              <a:solidFill>
                <a:srgbClr val="0033CC"/>
              </a:solidFill>
              <a:ln w="38100" algn="ctr">
                <a:solidFill>
                  <a:srgbClr val="0070C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Rectangle 14"/>
              <p:cNvSpPr>
                <a:spLocks noChangeArrowheads="1"/>
              </p:cNvSpPr>
              <p:nvPr/>
            </p:nvSpPr>
            <p:spPr bwMode="auto">
              <a:xfrm>
                <a:off x="4714876" y="4714884"/>
                <a:ext cx="478016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3200" b="1" dirty="0" smtClean="0">
                    <a:solidFill>
                      <a:schemeClr val="bg1"/>
                    </a:solidFill>
                    <a:sym typeface="Symbol"/>
                  </a:rPr>
                  <a:t></a:t>
                </a:r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81" name="AutoShape 3"/>
            <p:cNvCxnSpPr>
              <a:cxnSpLocks noChangeShapeType="1"/>
              <a:stCxn id="9" idx="4"/>
              <a:endCxn id="46" idx="4"/>
            </p:cNvCxnSpPr>
            <p:nvPr/>
          </p:nvCxnSpPr>
          <p:spPr bwMode="auto">
            <a:xfrm rot="16200000" flipH="1">
              <a:off x="4036215" y="2428774"/>
              <a:ext cx="1588" cy="5643602"/>
            </a:xfrm>
            <a:prstGeom prst="bentConnector3">
              <a:avLst>
                <a:gd name="adj1" fmla="val 17386718"/>
              </a:avLst>
            </a:prstGeom>
            <a:noFill/>
            <a:ln w="28575">
              <a:solidFill>
                <a:srgbClr val="CC0000"/>
              </a:solidFill>
              <a:prstDash val="sysDot"/>
              <a:round/>
              <a:headEnd type="triangle" w="lg" len="lg"/>
              <a:tailEnd type="triangle" w="lg" len="lg"/>
            </a:ln>
          </p:spPr>
        </p:cxnSp>
        <p:grpSp>
          <p:nvGrpSpPr>
            <p:cNvPr id="185" name="Group 12"/>
            <p:cNvGrpSpPr>
              <a:grpSpLocks/>
            </p:cNvGrpSpPr>
            <p:nvPr/>
          </p:nvGrpSpPr>
          <p:grpSpPr bwMode="auto">
            <a:xfrm>
              <a:off x="3867607" y="5179137"/>
              <a:ext cx="428625" cy="584200"/>
              <a:chOff x="2835" y="1601"/>
              <a:chExt cx="270" cy="368"/>
            </a:xfrm>
          </p:grpSpPr>
          <p:sp>
            <p:nvSpPr>
              <p:cNvPr id="186" name="Oval 13"/>
              <p:cNvSpPr>
                <a:spLocks noChangeArrowheads="1"/>
              </p:cNvSpPr>
              <p:nvPr/>
            </p:nvSpPr>
            <p:spPr bwMode="auto">
              <a:xfrm>
                <a:off x="2835" y="1670"/>
                <a:ext cx="270" cy="263"/>
              </a:xfrm>
              <a:prstGeom prst="ellipse">
                <a:avLst/>
              </a:prstGeom>
              <a:solidFill>
                <a:srgbClr val="CC0000"/>
              </a:solidFill>
              <a:ln w="38100" algn="ctr">
                <a:solidFill>
                  <a:srgbClr val="CC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Rectangle 14"/>
              <p:cNvSpPr>
                <a:spLocks noChangeArrowheads="1"/>
              </p:cNvSpPr>
              <p:nvPr/>
            </p:nvSpPr>
            <p:spPr bwMode="auto">
              <a:xfrm>
                <a:off x="2842" y="1601"/>
                <a:ext cx="259" cy="3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3200" b="1" dirty="0">
                    <a:solidFill>
                      <a:schemeClr val="bg1"/>
                    </a:solidFill>
                    <a:sym typeface="Symbol" pitchFamily="18" charset="2"/>
                  </a:rPr>
                  <a:t></a:t>
                </a:r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90" name="Conector angulado 189"/>
            <p:cNvCxnSpPr>
              <a:stCxn id="7" idx="3"/>
              <a:endCxn id="51" idx="4"/>
            </p:cNvCxnSpPr>
            <p:nvPr/>
          </p:nvCxnSpPr>
          <p:spPr bwMode="auto">
            <a:xfrm rot="16200000" flipH="1">
              <a:off x="3392460" y="249101"/>
              <a:ext cx="1837347" cy="8165599"/>
            </a:xfrm>
            <a:prstGeom prst="bentConnector3">
              <a:avLst>
                <a:gd name="adj1" fmla="val 140234"/>
              </a:avLst>
            </a:prstGeom>
            <a:noFill/>
            <a:ln w="28575">
              <a:solidFill>
                <a:srgbClr val="000066"/>
              </a:solidFill>
              <a:prstDash val="sysDot"/>
              <a:round/>
              <a:headEnd type="none" w="lg" len="lg"/>
              <a:tailEnd type="triangle" w="lg" len="lg"/>
            </a:ln>
          </p:spPr>
        </p:cxnSp>
        <p:sp>
          <p:nvSpPr>
            <p:cNvPr id="249" name="Oval 13"/>
            <p:cNvSpPr>
              <a:spLocks noChangeArrowheads="1"/>
            </p:cNvSpPr>
            <p:nvPr/>
          </p:nvSpPr>
          <p:spPr bwMode="auto">
            <a:xfrm>
              <a:off x="3881182" y="5777054"/>
              <a:ext cx="428625" cy="417513"/>
            </a:xfrm>
            <a:prstGeom prst="ellipse">
              <a:avLst/>
            </a:prstGeom>
            <a:solidFill>
              <a:srgbClr val="000066"/>
            </a:solidFill>
            <a:ln w="38100" algn="ctr">
              <a:solidFill>
                <a:srgbClr val="000066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250" name="Rectangle 14"/>
            <p:cNvSpPr>
              <a:spLocks noChangeArrowheads="1"/>
            </p:cNvSpPr>
            <p:nvPr/>
          </p:nvSpPr>
          <p:spPr bwMode="auto">
            <a:xfrm>
              <a:off x="3855732" y="5655453"/>
              <a:ext cx="478016" cy="5847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3200" b="1" dirty="0" smtClean="0">
                  <a:solidFill>
                    <a:schemeClr val="bg1"/>
                  </a:solidFill>
                  <a:sym typeface="Symbol"/>
                </a:rPr>
                <a:t></a:t>
              </a:r>
              <a:endParaRPr lang="pt-BR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4" name="Conector angulado 130"/>
            <p:cNvCxnSpPr>
              <a:stCxn id="8" idx="6"/>
              <a:endCxn id="44" idx="2"/>
            </p:cNvCxnSpPr>
            <p:nvPr/>
          </p:nvCxnSpPr>
          <p:spPr bwMode="auto">
            <a:xfrm flipV="1">
              <a:off x="2571736" y="3143154"/>
              <a:ext cx="2428892" cy="1492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0033CC"/>
              </a:solidFill>
              <a:prstDash val="sysDot"/>
              <a:round/>
              <a:headEnd type="none" w="lg" len="lg"/>
              <a:tailEnd type="triangle" w="lg" len="lg"/>
            </a:ln>
          </p:spPr>
        </p:cxnSp>
        <p:grpSp>
          <p:nvGrpSpPr>
            <p:cNvPr id="301" name="Grupo 300"/>
            <p:cNvGrpSpPr/>
            <p:nvPr/>
          </p:nvGrpSpPr>
          <p:grpSpPr>
            <a:xfrm>
              <a:off x="3831794" y="2786058"/>
              <a:ext cx="478016" cy="584775"/>
              <a:chOff x="4714876" y="4714884"/>
              <a:chExt cx="478016" cy="584775"/>
            </a:xfrm>
          </p:grpSpPr>
          <p:sp>
            <p:nvSpPr>
              <p:cNvPr id="302" name="Oval 13"/>
              <p:cNvSpPr>
                <a:spLocks noChangeArrowheads="1"/>
              </p:cNvSpPr>
              <p:nvPr/>
            </p:nvSpPr>
            <p:spPr bwMode="auto">
              <a:xfrm>
                <a:off x="4740326" y="4848360"/>
                <a:ext cx="428625" cy="417513"/>
              </a:xfrm>
              <a:prstGeom prst="ellipse">
                <a:avLst/>
              </a:prstGeom>
              <a:solidFill>
                <a:srgbClr val="0033CC"/>
              </a:solidFill>
              <a:ln w="38100" algn="ctr">
                <a:solidFill>
                  <a:srgbClr val="0070C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03" name="Rectangle 14"/>
              <p:cNvSpPr>
                <a:spLocks noChangeArrowheads="1"/>
              </p:cNvSpPr>
              <p:nvPr/>
            </p:nvSpPr>
            <p:spPr bwMode="auto">
              <a:xfrm>
                <a:off x="4714876" y="4714884"/>
                <a:ext cx="478016" cy="5847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3200" b="1" dirty="0" smtClean="0">
                    <a:solidFill>
                      <a:schemeClr val="bg1"/>
                    </a:solidFill>
                    <a:sym typeface="Symbol"/>
                  </a:rPr>
                  <a:t></a:t>
                </a:r>
                <a:endParaRPr lang="pt-BR" sz="3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04" name="Grupo 303"/>
          <p:cNvGrpSpPr/>
          <p:nvPr/>
        </p:nvGrpSpPr>
        <p:grpSpPr>
          <a:xfrm>
            <a:off x="872825" y="1928802"/>
            <a:ext cx="377026" cy="246221"/>
            <a:chOff x="5167254" y="2325523"/>
            <a:chExt cx="377026" cy="246221"/>
          </a:xfrm>
        </p:grpSpPr>
        <p:sp>
          <p:nvSpPr>
            <p:cNvPr id="305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06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7" name="Grupo 306"/>
          <p:cNvGrpSpPr/>
          <p:nvPr/>
        </p:nvGrpSpPr>
        <p:grpSpPr>
          <a:xfrm>
            <a:off x="1428728" y="1928802"/>
            <a:ext cx="377026" cy="246221"/>
            <a:chOff x="5167254" y="2325523"/>
            <a:chExt cx="377026" cy="246221"/>
          </a:xfrm>
        </p:grpSpPr>
        <p:sp>
          <p:nvSpPr>
            <p:cNvPr id="308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09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0" name="Grupo 309"/>
          <p:cNvGrpSpPr/>
          <p:nvPr/>
        </p:nvGrpSpPr>
        <p:grpSpPr>
          <a:xfrm>
            <a:off x="6286512" y="1857364"/>
            <a:ext cx="377026" cy="246221"/>
            <a:chOff x="5167254" y="2325523"/>
            <a:chExt cx="377026" cy="246221"/>
          </a:xfrm>
        </p:grpSpPr>
        <p:sp>
          <p:nvSpPr>
            <p:cNvPr id="311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12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3" name="Grupo 312"/>
          <p:cNvGrpSpPr/>
          <p:nvPr/>
        </p:nvGrpSpPr>
        <p:grpSpPr>
          <a:xfrm>
            <a:off x="6858016" y="1857364"/>
            <a:ext cx="377026" cy="246221"/>
            <a:chOff x="5167254" y="2325523"/>
            <a:chExt cx="377026" cy="246221"/>
          </a:xfrm>
        </p:grpSpPr>
        <p:sp>
          <p:nvSpPr>
            <p:cNvPr id="314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15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6" name="Grupo 315"/>
          <p:cNvGrpSpPr/>
          <p:nvPr/>
        </p:nvGrpSpPr>
        <p:grpSpPr>
          <a:xfrm>
            <a:off x="1428728" y="3825721"/>
            <a:ext cx="377026" cy="246221"/>
            <a:chOff x="5167254" y="2325523"/>
            <a:chExt cx="377026" cy="246221"/>
          </a:xfrm>
        </p:grpSpPr>
        <p:sp>
          <p:nvSpPr>
            <p:cNvPr id="317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18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9" name="Grupo 318"/>
          <p:cNvGrpSpPr/>
          <p:nvPr/>
        </p:nvGrpSpPr>
        <p:grpSpPr>
          <a:xfrm>
            <a:off x="2285984" y="3825721"/>
            <a:ext cx="377026" cy="246221"/>
            <a:chOff x="5167254" y="2325523"/>
            <a:chExt cx="377026" cy="246221"/>
          </a:xfrm>
        </p:grpSpPr>
        <p:sp>
          <p:nvSpPr>
            <p:cNvPr id="320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21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upo 321"/>
          <p:cNvGrpSpPr/>
          <p:nvPr/>
        </p:nvGrpSpPr>
        <p:grpSpPr>
          <a:xfrm>
            <a:off x="7123932" y="3825721"/>
            <a:ext cx="377026" cy="246221"/>
            <a:chOff x="5167254" y="2325523"/>
            <a:chExt cx="377026" cy="246221"/>
          </a:xfrm>
        </p:grpSpPr>
        <p:sp>
          <p:nvSpPr>
            <p:cNvPr id="323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24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upo 324"/>
          <p:cNvGrpSpPr/>
          <p:nvPr/>
        </p:nvGrpSpPr>
        <p:grpSpPr>
          <a:xfrm>
            <a:off x="7766874" y="3825721"/>
            <a:ext cx="377026" cy="246221"/>
            <a:chOff x="5167254" y="2325523"/>
            <a:chExt cx="377026" cy="246221"/>
          </a:xfrm>
        </p:grpSpPr>
        <p:sp>
          <p:nvSpPr>
            <p:cNvPr id="326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27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7716" y="1714488"/>
            <a:ext cx="4791738" cy="2500330"/>
          </a:xfrm>
          <a:prstGeom prst="rect">
            <a:avLst/>
          </a:prstGeom>
          <a:noFill/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2277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CONCEITOS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-230668" y="1285860"/>
            <a:ext cx="5163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indent="355600" algn="l">
              <a:buBlip>
                <a:blip r:embed="rId4"/>
              </a:buBlip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Classificação Supervisionada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0" y="3964503"/>
            <a:ext cx="9144000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endParaRPr lang="pt-BR" sz="1400" b="1" dirty="0" smtClean="0">
              <a:solidFill>
                <a:schemeClr val="hlink"/>
              </a:solidFill>
              <a:latin typeface="Arial" charset="0"/>
            </a:endParaRPr>
          </a:p>
          <a:p>
            <a:pPr marL="446088" lvl="1" indent="266700" algn="l">
              <a:buFont typeface="Arial" pitchFamily="34" charset="0"/>
              <a:buChar char="•"/>
              <a:tabLst>
                <a:tab pos="712788" algn="l"/>
                <a:tab pos="7175500" algn="l"/>
              </a:tabLst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É uma subárea de </a:t>
            </a:r>
            <a:r>
              <a:rPr lang="pt-BR" sz="18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Aprendizado de Máquina</a:t>
            </a: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446088" lvl="1" indent="266700" algn="l">
              <a:buFont typeface="Arial" pitchFamily="34" charset="0"/>
              <a:buChar char="•"/>
              <a:tabLst>
                <a:tab pos="712788" algn="l"/>
                <a:tab pos="7175500" algn="l"/>
              </a:tabLst>
              <a:defRPr/>
            </a:pPr>
            <a:endParaRPr lang="pt-BR" sz="1600" b="1" dirty="0" smtClean="0">
              <a:latin typeface="Arial" pitchFamily="34" charset="0"/>
              <a:cs typeface="Arial" pitchFamily="34" charset="0"/>
            </a:endParaRPr>
          </a:p>
          <a:p>
            <a:pPr marL="446088" lvl="1" indent="266700" algn="l">
              <a:buFont typeface="Arial" pitchFamily="34" charset="0"/>
              <a:buChar char="•"/>
              <a:tabLst>
                <a:tab pos="712788" algn="l"/>
                <a:tab pos="7175500" algn="l"/>
              </a:tabLst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Algoritmos capazes de atribuir categorias a instâncias sem categoria conhecida 	</a:t>
            </a:r>
            <a:r>
              <a:rPr lang="pt-BR" sz="18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(Conjunto de Teste).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16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446088" lvl="1" indent="266700" algn="l">
              <a:buFont typeface="Arial" pitchFamily="34" charset="0"/>
              <a:buChar char="•"/>
              <a:tabLst>
                <a:tab pos="712788" algn="l"/>
                <a:tab pos="7175500" algn="l"/>
              </a:tabLst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 classificador aprende com base na instanciação de categorias conhecidas 	</a:t>
            </a:r>
            <a:r>
              <a:rPr lang="pt-BR" sz="18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(Conjunto de Treino)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4C0E-CFF8-41E4-8F3B-F552A17E81DE}" type="slidenum">
              <a:rPr lang="pt-BR"/>
              <a:pPr/>
              <a:t>12</a:t>
            </a:fld>
            <a:endParaRPr lang="pt-BR"/>
          </a:p>
        </p:txBody>
      </p:sp>
      <p:pic>
        <p:nvPicPr>
          <p:cNvPr id="187394" name="Picture 2" descr="conectores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</p:spPr>
      </p:pic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/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Trabalhos </a:t>
            </a:r>
            <a:r>
              <a:rPr kumimoji="0" lang="pt-BR" sz="3600" b="1" dirty="0">
                <a:solidFill>
                  <a:srgbClr val="009999"/>
                </a:solidFill>
                <a:latin typeface="Verdana" pitchFamily="34" charset="0"/>
              </a:rPr>
              <a:t>Relacionados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187401" name="Freeform 9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/>
              <a:ahLst/>
              <a:cxnLst>
                <a:cxn ang="0">
                  <a:pos x="2268" y="0"/>
                </a:cxn>
                <a:cxn ang="0">
                  <a:pos x="2336" y="40"/>
                </a:cxn>
                <a:cxn ang="0">
                  <a:pos x="4466" y="1270"/>
                </a:cxn>
                <a:cxn ang="0">
                  <a:pos x="4536" y="1309"/>
                </a:cxn>
                <a:cxn ang="0">
                  <a:pos x="4536" y="3927"/>
                </a:cxn>
                <a:cxn ang="0">
                  <a:pos x="4466" y="3966"/>
                </a:cxn>
                <a:cxn ang="0">
                  <a:pos x="2336" y="5196"/>
                </a:cxn>
                <a:cxn ang="0">
                  <a:pos x="2268" y="5236"/>
                </a:cxn>
                <a:cxn ang="0">
                  <a:pos x="2198" y="5196"/>
                </a:cxn>
                <a:cxn ang="0">
                  <a:pos x="69" y="3966"/>
                </a:cxn>
                <a:cxn ang="0">
                  <a:pos x="0" y="3927"/>
                </a:cxn>
                <a:cxn ang="0">
                  <a:pos x="0" y="1309"/>
                </a:cxn>
                <a:cxn ang="0">
                  <a:pos x="69" y="1270"/>
                </a:cxn>
                <a:cxn ang="0">
                  <a:pos x="2198" y="40"/>
                </a:cxn>
                <a:cxn ang="0">
                  <a:pos x="2268" y="0"/>
                </a:cxn>
              </a:cxnLst>
              <a:rect l="0" t="0" r="r" b="b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2" name="Freeform 10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/>
              <a:ahLst/>
              <a:cxnLst>
                <a:cxn ang="0">
                  <a:pos x="626" y="362"/>
                </a:cxn>
                <a:cxn ang="0">
                  <a:pos x="0" y="362"/>
                </a:cxn>
                <a:cxn ang="0">
                  <a:pos x="0" y="0"/>
                </a:cxn>
                <a:cxn ang="0">
                  <a:pos x="626" y="362"/>
                </a:cxn>
              </a:cxnLst>
              <a:rect l="0" t="0" r="r" b="b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3" name="Freeform 11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2" y="0"/>
                </a:cxn>
                <a:cxn ang="0">
                  <a:pos x="749" y="143"/>
                </a:cxn>
                <a:cxn ang="0">
                  <a:pos x="0" y="143"/>
                </a:cxn>
                <a:cxn ang="0">
                  <a:pos x="0" y="0"/>
                </a:cxn>
              </a:cxnLst>
              <a:rect l="0" t="0" r="r" b="b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4" name="Freeform 12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6" y="0"/>
                </a:cxn>
                <a:cxn ang="0">
                  <a:pos x="873" y="142"/>
                </a:cxn>
                <a:cxn ang="0">
                  <a:pos x="352" y="142"/>
                </a:cxn>
                <a:cxn ang="0">
                  <a:pos x="260" y="90"/>
                </a:cxn>
                <a:cxn ang="0">
                  <a:pos x="260" y="9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</a:cxnLst>
              <a:rect l="0" t="0" r="r" b="b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5" name="Freeform 13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996" y="142"/>
                </a:cxn>
                <a:cxn ang="0">
                  <a:pos x="475" y="142"/>
                </a:cxn>
                <a:cxn ang="0">
                  <a:pos x="260" y="19"/>
                </a:cxn>
                <a:cxn ang="0">
                  <a:pos x="260" y="19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</a:cxnLst>
              <a:rect l="0" t="0" r="r" b="b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6" name="Freeform 14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352" y="0"/>
                </a:cxn>
                <a:cxn ang="0">
                  <a:pos x="873" y="0"/>
                </a:cxn>
                <a:cxn ang="0">
                  <a:pos x="1120" y="143"/>
                </a:cxn>
                <a:cxn ang="0">
                  <a:pos x="599" y="143"/>
                </a:cxn>
                <a:cxn ang="0">
                  <a:pos x="352" y="0"/>
                </a:cxn>
              </a:cxnLst>
              <a:rect l="0" t="0" r="r" b="b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7" name="Freeform 15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475" y="0"/>
                </a:cxn>
                <a:cxn ang="0">
                  <a:pos x="996" y="0"/>
                </a:cxn>
                <a:cxn ang="0">
                  <a:pos x="1242" y="143"/>
                </a:cxn>
                <a:cxn ang="0">
                  <a:pos x="722" y="143"/>
                </a:cxn>
                <a:cxn ang="0">
                  <a:pos x="475" y="0"/>
                </a:cxn>
              </a:cxnLst>
              <a:rect l="0" t="0" r="r" b="b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8" name="Freeform 16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1120" y="0"/>
                </a:cxn>
                <a:cxn ang="0">
                  <a:pos x="1366" y="142"/>
                </a:cxn>
                <a:cxn ang="0">
                  <a:pos x="845" y="142"/>
                </a:cxn>
                <a:cxn ang="0">
                  <a:pos x="599" y="0"/>
                </a:cxn>
              </a:cxnLst>
              <a:rect l="0" t="0" r="r" b="b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9" name="Freeform 17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722" y="0"/>
                </a:cxn>
                <a:cxn ang="0">
                  <a:pos x="1242" y="0"/>
                </a:cxn>
                <a:cxn ang="0">
                  <a:pos x="1489" y="143"/>
                </a:cxn>
                <a:cxn ang="0">
                  <a:pos x="968" y="143"/>
                </a:cxn>
                <a:cxn ang="0">
                  <a:pos x="722" y="0"/>
                </a:cxn>
              </a:cxnLst>
              <a:rect l="0" t="0" r="r" b="b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0" name="Freeform 18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845" y="0"/>
                </a:cxn>
                <a:cxn ang="0">
                  <a:pos x="1366" y="0"/>
                </a:cxn>
                <a:cxn ang="0">
                  <a:pos x="1613" y="143"/>
                </a:cxn>
                <a:cxn ang="0">
                  <a:pos x="1092" y="143"/>
                </a:cxn>
                <a:cxn ang="0">
                  <a:pos x="845" y="0"/>
                </a:cxn>
              </a:cxnLst>
              <a:rect l="0" t="0" r="r" b="b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1" name="Freeform 19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968" y="0"/>
                </a:cxn>
                <a:cxn ang="0">
                  <a:pos x="1489" y="0"/>
                </a:cxn>
                <a:cxn ang="0">
                  <a:pos x="1653" y="95"/>
                </a:cxn>
                <a:cxn ang="0">
                  <a:pos x="1653" y="142"/>
                </a:cxn>
                <a:cxn ang="0">
                  <a:pos x="1215" y="142"/>
                </a:cxn>
                <a:cxn ang="0">
                  <a:pos x="968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2" name="Freeform 20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092" y="0"/>
                </a:cxn>
                <a:cxn ang="0">
                  <a:pos x="1613" y="0"/>
                </a:cxn>
                <a:cxn ang="0">
                  <a:pos x="1653" y="24"/>
                </a:cxn>
                <a:cxn ang="0">
                  <a:pos x="1653" y="142"/>
                </a:cxn>
                <a:cxn ang="0">
                  <a:pos x="1339" y="142"/>
                </a:cxn>
                <a:cxn ang="0">
                  <a:pos x="1092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3" name="Freeform 21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215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323" y="143"/>
                </a:cxn>
                <a:cxn ang="0">
                  <a:pos x="1393" y="103"/>
                </a:cxn>
                <a:cxn ang="0">
                  <a:pos x="1215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4" name="Freeform 22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339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200" y="143"/>
                </a:cxn>
                <a:cxn ang="0">
                  <a:pos x="1393" y="32"/>
                </a:cxn>
                <a:cxn ang="0">
                  <a:pos x="1339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5" name="Freeform 23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323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077" y="142"/>
                </a:cxn>
                <a:cxn ang="0">
                  <a:pos x="1323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6" name="Freeform 24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200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954" y="142"/>
                </a:cxn>
                <a:cxn ang="0">
                  <a:pos x="1200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7" name="Freeform 25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077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971" y="143"/>
                </a:cxn>
                <a:cxn ang="0">
                  <a:pos x="961" y="129"/>
                </a:cxn>
                <a:cxn ang="0">
                  <a:pos x="951" y="114"/>
                </a:cxn>
                <a:cxn ang="0">
                  <a:pos x="941" y="98"/>
                </a:cxn>
                <a:cxn ang="0">
                  <a:pos x="933" y="83"/>
                </a:cxn>
                <a:cxn ang="0">
                  <a:pos x="1077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8" name="Freeform 26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954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023" y="143"/>
                </a:cxn>
                <a:cxn ang="0">
                  <a:pos x="999" y="111"/>
                </a:cxn>
                <a:cxn ang="0">
                  <a:pos x="976" y="80"/>
                </a:cxn>
                <a:cxn ang="0">
                  <a:pos x="954" y="47"/>
                </a:cxn>
                <a:cxn ang="0">
                  <a:pos x="933" y="12"/>
                </a:cxn>
                <a:cxn ang="0">
                  <a:pos x="954" y="0"/>
                </a:cxn>
                <a:cxn ang="0">
                  <a:pos x="725" y="143"/>
                </a:cxn>
                <a:cxn ang="0">
                  <a:pos x="707" y="143"/>
                </a:cxn>
                <a:cxn ang="0">
                  <a:pos x="720" y="135"/>
                </a:cxn>
                <a:cxn ang="0">
                  <a:pos x="722" y="140"/>
                </a:cxn>
                <a:cxn ang="0">
                  <a:pos x="725" y="143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9" name="Freeform 27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971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088" y="142"/>
                </a:cxn>
                <a:cxn ang="0">
                  <a:pos x="1056" y="109"/>
                </a:cxn>
                <a:cxn ang="0">
                  <a:pos x="1026" y="74"/>
                </a:cxn>
                <a:cxn ang="0">
                  <a:pos x="998" y="37"/>
                </a:cxn>
                <a:cxn ang="0">
                  <a:pos x="971" y="0"/>
                </a:cxn>
                <a:cxn ang="0">
                  <a:pos x="770" y="142"/>
                </a:cxn>
                <a:cxn ang="0">
                  <a:pos x="583" y="142"/>
                </a:cxn>
                <a:cxn ang="0">
                  <a:pos x="720" y="63"/>
                </a:cxn>
                <a:cxn ang="0">
                  <a:pos x="732" y="83"/>
                </a:cxn>
                <a:cxn ang="0">
                  <a:pos x="744" y="103"/>
                </a:cxn>
                <a:cxn ang="0">
                  <a:pos x="757" y="123"/>
                </a:cxn>
                <a:cxn ang="0">
                  <a:pos x="770" y="142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0" name="Freeform 28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707" y="0"/>
                </a:cxn>
                <a:cxn ang="0">
                  <a:pos x="725" y="0"/>
                </a:cxn>
                <a:cxn ang="0">
                  <a:pos x="747" y="37"/>
                </a:cxn>
                <a:cxn ang="0">
                  <a:pos x="771" y="74"/>
                </a:cxn>
                <a:cxn ang="0">
                  <a:pos x="797" y="108"/>
                </a:cxn>
                <a:cxn ang="0">
                  <a:pos x="823" y="142"/>
                </a:cxn>
                <a:cxn ang="0">
                  <a:pos x="459" y="142"/>
                </a:cxn>
                <a:cxn ang="0">
                  <a:pos x="707" y="0"/>
                </a:cxn>
                <a:cxn ang="0">
                  <a:pos x="1023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168" y="142"/>
                </a:cxn>
                <a:cxn ang="0">
                  <a:pos x="1148" y="126"/>
                </a:cxn>
                <a:cxn ang="0">
                  <a:pos x="1130" y="110"/>
                </a:cxn>
                <a:cxn ang="0">
                  <a:pos x="1110" y="93"/>
                </a:cxn>
                <a:cxn ang="0">
                  <a:pos x="1092" y="75"/>
                </a:cxn>
                <a:cxn ang="0">
                  <a:pos x="1075" y="57"/>
                </a:cxn>
                <a:cxn ang="0">
                  <a:pos x="1058" y="38"/>
                </a:cxn>
                <a:cxn ang="0">
                  <a:pos x="1041" y="20"/>
                </a:cxn>
                <a:cxn ang="0">
                  <a:pos x="1023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1" name="Freeform 29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583" y="0"/>
                </a:cxn>
                <a:cxn ang="0">
                  <a:pos x="770" y="0"/>
                </a:cxn>
                <a:cxn ang="0">
                  <a:pos x="797" y="38"/>
                </a:cxn>
                <a:cxn ang="0">
                  <a:pos x="825" y="74"/>
                </a:cxn>
                <a:cxn ang="0">
                  <a:pos x="853" y="109"/>
                </a:cxn>
                <a:cxn ang="0">
                  <a:pos x="884" y="143"/>
                </a:cxn>
                <a:cxn ang="0">
                  <a:pos x="336" y="143"/>
                </a:cxn>
                <a:cxn ang="0">
                  <a:pos x="583" y="0"/>
                </a:cxn>
                <a:cxn ang="0">
                  <a:pos x="1088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269" y="143"/>
                </a:cxn>
                <a:cxn ang="0">
                  <a:pos x="1245" y="127"/>
                </a:cxn>
                <a:cxn ang="0">
                  <a:pos x="1222" y="112"/>
                </a:cxn>
                <a:cxn ang="0">
                  <a:pos x="1198" y="94"/>
                </a:cxn>
                <a:cxn ang="0">
                  <a:pos x="1175" y="77"/>
                </a:cxn>
                <a:cxn ang="0">
                  <a:pos x="1152" y="59"/>
                </a:cxn>
                <a:cxn ang="0">
                  <a:pos x="1131" y="39"/>
                </a:cxn>
                <a:cxn ang="0">
                  <a:pos x="1109" y="21"/>
                </a:cxn>
                <a:cxn ang="0">
                  <a:pos x="1088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2" name="Freeform 30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15"/>
                </a:cxn>
                <a:cxn ang="0">
                  <a:pos x="459" y="0"/>
                </a:cxn>
                <a:cxn ang="0">
                  <a:pos x="823" y="0"/>
                </a:cxn>
                <a:cxn ang="0">
                  <a:pos x="855" y="38"/>
                </a:cxn>
                <a:cxn ang="0">
                  <a:pos x="888" y="75"/>
                </a:cxn>
                <a:cxn ang="0">
                  <a:pos x="921" y="109"/>
                </a:cxn>
                <a:cxn ang="0">
                  <a:pos x="956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168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410" y="143"/>
                </a:cxn>
                <a:cxn ang="0">
                  <a:pos x="1378" y="129"/>
                </a:cxn>
                <a:cxn ang="0">
                  <a:pos x="1346" y="114"/>
                </a:cxn>
                <a:cxn ang="0">
                  <a:pos x="1315" y="98"/>
                </a:cxn>
                <a:cxn ang="0">
                  <a:pos x="1284" y="81"/>
                </a:cxn>
                <a:cxn ang="0">
                  <a:pos x="1253" y="63"/>
                </a:cxn>
                <a:cxn ang="0">
                  <a:pos x="1224" y="43"/>
                </a:cxn>
                <a:cxn ang="0">
                  <a:pos x="1196" y="22"/>
                </a:cxn>
                <a:cxn ang="0">
                  <a:pos x="1168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3" name="Freeform 31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43"/>
                </a:cxn>
                <a:cxn ang="0">
                  <a:pos x="336" y="0"/>
                </a:cxn>
                <a:cxn ang="0">
                  <a:pos x="884" y="0"/>
                </a:cxn>
                <a:cxn ang="0">
                  <a:pos x="922" y="38"/>
                </a:cxn>
                <a:cxn ang="0">
                  <a:pos x="961" y="75"/>
                </a:cxn>
                <a:cxn ang="0">
                  <a:pos x="1001" y="109"/>
                </a:cxn>
                <a:cxn ang="0">
                  <a:pos x="1043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269" y="0"/>
                </a:cxn>
                <a:cxn ang="0">
                  <a:pos x="1653" y="0"/>
                </a:cxn>
                <a:cxn ang="0">
                  <a:pos x="1653" y="135"/>
                </a:cxn>
                <a:cxn ang="0">
                  <a:pos x="1628" y="131"/>
                </a:cxn>
                <a:cxn ang="0">
                  <a:pos x="1602" y="128"/>
                </a:cxn>
                <a:cxn ang="0">
                  <a:pos x="1576" y="123"/>
                </a:cxn>
                <a:cxn ang="0">
                  <a:pos x="1551" y="116"/>
                </a:cxn>
                <a:cxn ang="0">
                  <a:pos x="1526" y="110"/>
                </a:cxn>
                <a:cxn ang="0">
                  <a:pos x="1502" y="103"/>
                </a:cxn>
                <a:cxn ang="0">
                  <a:pos x="1476" y="96"/>
                </a:cxn>
                <a:cxn ang="0">
                  <a:pos x="1453" y="87"/>
                </a:cxn>
                <a:cxn ang="0">
                  <a:pos x="1428" y="79"/>
                </a:cxn>
                <a:cxn ang="0">
                  <a:pos x="1405" y="69"/>
                </a:cxn>
                <a:cxn ang="0">
                  <a:pos x="1382" y="59"/>
                </a:cxn>
                <a:cxn ang="0">
                  <a:pos x="1359" y="48"/>
                </a:cxn>
                <a:cxn ang="0">
                  <a:pos x="1335" y="37"/>
                </a:cxn>
                <a:cxn ang="0">
                  <a:pos x="1313" y="25"/>
                </a:cxn>
                <a:cxn ang="0">
                  <a:pos x="1291" y="13"/>
                </a:cxn>
                <a:cxn ang="0">
                  <a:pos x="1269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4" name="Freeform 32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56" y="0"/>
                </a:cxn>
                <a:cxn ang="0">
                  <a:pos x="979" y="20"/>
                </a:cxn>
                <a:cxn ang="0">
                  <a:pos x="1001" y="39"/>
                </a:cxn>
                <a:cxn ang="0">
                  <a:pos x="1025" y="58"/>
                </a:cxn>
                <a:cxn ang="0">
                  <a:pos x="1049" y="76"/>
                </a:cxn>
                <a:cxn ang="0">
                  <a:pos x="1072" y="93"/>
                </a:cxn>
                <a:cxn ang="0">
                  <a:pos x="1097" y="110"/>
                </a:cxn>
                <a:cxn ang="0">
                  <a:pos x="1122" y="127"/>
                </a:cxn>
                <a:cxn ang="0">
                  <a:pos x="1148" y="142"/>
                </a:cxn>
                <a:cxn ang="0">
                  <a:pos x="34" y="142"/>
                </a:cxn>
                <a:cxn ang="0">
                  <a:pos x="0" y="124"/>
                </a:cxn>
                <a:cxn ang="0">
                  <a:pos x="0" y="0"/>
                </a:cxn>
                <a:cxn ang="0">
                  <a:pos x="1410" y="0"/>
                </a:cxn>
                <a:cxn ang="0">
                  <a:pos x="1653" y="0"/>
                </a:cxn>
                <a:cxn ang="0">
                  <a:pos x="1653" y="64"/>
                </a:cxn>
                <a:cxn ang="0">
                  <a:pos x="1622" y="59"/>
                </a:cxn>
                <a:cxn ang="0">
                  <a:pos x="1591" y="54"/>
                </a:cxn>
                <a:cxn ang="0">
                  <a:pos x="1559" y="48"/>
                </a:cxn>
                <a:cxn ang="0">
                  <a:pos x="1529" y="39"/>
                </a:cxn>
                <a:cxn ang="0">
                  <a:pos x="1499" y="31"/>
                </a:cxn>
                <a:cxn ang="0">
                  <a:pos x="1469" y="22"/>
                </a:cxn>
                <a:cxn ang="0">
                  <a:pos x="1439" y="11"/>
                </a:cxn>
                <a:cxn ang="0">
                  <a:pos x="1410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5" name="Freeform 33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3" y="0"/>
                </a:cxn>
                <a:cxn ang="0">
                  <a:pos x="1071" y="21"/>
                </a:cxn>
                <a:cxn ang="0">
                  <a:pos x="1099" y="41"/>
                </a:cxn>
                <a:cxn ang="0">
                  <a:pos x="1129" y="60"/>
                </a:cxn>
                <a:cxn ang="0">
                  <a:pos x="1159" y="78"/>
                </a:cxn>
                <a:cxn ang="0">
                  <a:pos x="1190" y="96"/>
                </a:cxn>
                <a:cxn ang="0">
                  <a:pos x="1220" y="113"/>
                </a:cxn>
                <a:cxn ang="0">
                  <a:pos x="1252" y="129"/>
                </a:cxn>
                <a:cxn ang="0">
                  <a:pos x="1284" y="143"/>
                </a:cxn>
                <a:cxn ang="0">
                  <a:pos x="157" y="143"/>
                </a:cxn>
                <a:cxn ang="0">
                  <a:pos x="0" y="53"/>
                </a:cxn>
                <a:cxn ang="0">
                  <a:pos x="0" y="0"/>
                </a:cxn>
              </a:cxnLst>
              <a:rect l="0" t="0" r="r" b="b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6" name="Freeform 34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4" y="0"/>
                </a:cxn>
                <a:cxn ang="0">
                  <a:pos x="1155" y="25"/>
                </a:cxn>
                <a:cxn ang="0">
                  <a:pos x="1196" y="45"/>
                </a:cxn>
                <a:cxn ang="0">
                  <a:pos x="1238" y="66"/>
                </a:cxn>
                <a:cxn ang="0">
                  <a:pos x="1282" y="85"/>
                </a:cxn>
                <a:cxn ang="0">
                  <a:pos x="1326" y="102"/>
                </a:cxn>
                <a:cxn ang="0">
                  <a:pos x="1370" y="118"/>
                </a:cxn>
                <a:cxn ang="0">
                  <a:pos x="1415" y="131"/>
                </a:cxn>
                <a:cxn ang="0">
                  <a:pos x="1462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7" name="Freeform 35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7" y="0"/>
                </a:cxn>
                <a:cxn ang="0">
                  <a:pos x="1171" y="19"/>
                </a:cxn>
                <a:cxn ang="0">
                  <a:pos x="1215" y="35"/>
                </a:cxn>
                <a:cxn ang="0">
                  <a:pos x="1260" y="49"/>
                </a:cxn>
                <a:cxn ang="0">
                  <a:pos x="1307" y="63"/>
                </a:cxn>
                <a:cxn ang="0">
                  <a:pos x="1353" y="75"/>
                </a:cxn>
                <a:cxn ang="0">
                  <a:pos x="1400" y="83"/>
                </a:cxn>
                <a:cxn ang="0">
                  <a:pos x="1447" y="92"/>
                </a:cxn>
                <a:cxn ang="0">
                  <a:pos x="1496" y="98"/>
                </a:cxn>
                <a:cxn ang="0">
                  <a:pos x="1496" y="142"/>
                </a:cxn>
                <a:cxn ang="0">
                  <a:pos x="246" y="142"/>
                </a:cxn>
                <a:cxn ang="0">
                  <a:pos x="0" y="0"/>
                </a:cxn>
              </a:cxnLst>
              <a:rect l="0" t="0" r="r" b="b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8" name="Freeform 36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15" y="0"/>
                </a:cxn>
                <a:cxn ang="0">
                  <a:pos x="1254" y="9"/>
                </a:cxn>
                <a:cxn ang="0">
                  <a:pos x="1293" y="16"/>
                </a:cxn>
                <a:cxn ang="0">
                  <a:pos x="1332" y="22"/>
                </a:cxn>
                <a:cxn ang="0">
                  <a:pos x="1372" y="27"/>
                </a:cxn>
                <a:cxn ang="0">
                  <a:pos x="1372" y="142"/>
                </a:cxn>
                <a:cxn ang="0">
                  <a:pos x="246" y="142"/>
                </a:cxn>
                <a:cxn ang="0">
                  <a:pos x="0" y="0"/>
                </a:cxn>
              </a:cxnLst>
              <a:rect l="0" t="0" r="r" b="b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9" name="Freeform 37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50" y="0"/>
                </a:cxn>
                <a:cxn ang="0">
                  <a:pos x="1250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0" name="Freeform 38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6" y="0"/>
                </a:cxn>
                <a:cxn ang="0">
                  <a:pos x="1126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1" name="Freeform 39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3" y="0"/>
                </a:cxn>
                <a:cxn ang="0">
                  <a:pos x="1003" y="142"/>
                </a:cxn>
                <a:cxn ang="0">
                  <a:pos x="247" y="142"/>
                </a:cxn>
                <a:cxn ang="0">
                  <a:pos x="0" y="0"/>
                </a:cxn>
              </a:cxnLst>
              <a:rect l="0" t="0" r="r" b="b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2" name="Freeform 40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9" y="0"/>
                </a:cxn>
                <a:cxn ang="0">
                  <a:pos x="879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3" name="Freeform 41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56" y="0"/>
                </a:cxn>
                <a:cxn ang="0">
                  <a:pos x="756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4" name="Freeform 42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2" y="0"/>
                </a:cxn>
                <a:cxn ang="0">
                  <a:pos x="632" y="142"/>
                </a:cxn>
                <a:cxn ang="0">
                  <a:pos x="247" y="142"/>
                </a:cxn>
                <a:cxn ang="0">
                  <a:pos x="0" y="0"/>
                </a:cxn>
              </a:cxnLst>
              <a:rect l="0" t="0" r="r" b="b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5" name="Freeform 43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9" y="0"/>
                </a:cxn>
                <a:cxn ang="0">
                  <a:pos x="509" y="142"/>
                </a:cxn>
                <a:cxn ang="0">
                  <a:pos x="248" y="142"/>
                </a:cxn>
                <a:cxn ang="0">
                  <a:pos x="0" y="0"/>
                </a:cxn>
              </a:cxnLst>
              <a:rect l="0" t="0" r="r" b="b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6" name="Freeform 44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7" name="Freeform 45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1" y="0"/>
                </a:cxn>
                <a:cxn ang="0">
                  <a:pos x="261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8" name="Freeform 46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" y="0"/>
                </a:cxn>
                <a:cxn ang="0">
                  <a:pos x="138" y="80"/>
                </a:cxn>
                <a:cxn ang="0">
                  <a:pos x="0" y="0"/>
                </a:cxn>
              </a:cxnLst>
              <a:rect l="0" t="0" r="r" b="b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9" name="Freeform 47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9"/>
                </a:cxn>
                <a:cxn ang="0">
                  <a:pos x="0" y="0"/>
                </a:cxn>
              </a:cxnLst>
              <a:rect l="0" t="0" r="r" b="b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0" name="Freeform 48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/>
              <a:ahLst/>
              <a:cxnLst>
                <a:cxn ang="0">
                  <a:pos x="1654" y="0"/>
                </a:cxn>
                <a:cxn ang="0">
                  <a:pos x="1654" y="0"/>
                </a:cxn>
                <a:cxn ang="0">
                  <a:pos x="1654" y="148"/>
                </a:cxn>
                <a:cxn ang="0">
                  <a:pos x="1038" y="504"/>
                </a:cxn>
                <a:cxn ang="0">
                  <a:pos x="1027" y="474"/>
                </a:cxn>
                <a:cxn ang="0">
                  <a:pos x="1016" y="443"/>
                </a:cxn>
                <a:cxn ang="0">
                  <a:pos x="1003" y="414"/>
                </a:cxn>
                <a:cxn ang="0">
                  <a:pos x="991" y="384"/>
                </a:cxn>
                <a:cxn ang="0">
                  <a:pos x="1654" y="0"/>
                </a:cxn>
                <a:cxn ang="0">
                  <a:pos x="819" y="630"/>
                </a:cxn>
                <a:cxn ang="0">
                  <a:pos x="0" y="1104"/>
                </a:cxn>
                <a:cxn ang="0">
                  <a:pos x="0" y="956"/>
                </a:cxn>
                <a:cxn ang="0">
                  <a:pos x="777" y="508"/>
                </a:cxn>
                <a:cxn ang="0">
                  <a:pos x="789" y="537"/>
                </a:cxn>
                <a:cxn ang="0">
                  <a:pos x="800" y="568"/>
                </a:cxn>
                <a:cxn ang="0">
                  <a:pos x="810" y="600"/>
                </a:cxn>
                <a:cxn ang="0">
                  <a:pos x="819" y="630"/>
                </a:cxn>
              </a:cxnLst>
              <a:rect l="0" t="0" r="r" b="b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1" name="Freeform 49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798" y="494"/>
                </a:cxn>
                <a:cxn ang="0">
                  <a:pos x="804" y="511"/>
                </a:cxn>
                <a:cxn ang="0">
                  <a:pos x="809" y="528"/>
                </a:cxn>
                <a:cxn ang="0">
                  <a:pos x="815" y="545"/>
                </a:cxn>
                <a:cxn ang="0">
                  <a:pos x="820" y="562"/>
                </a:cxn>
                <a:cxn ang="0">
                  <a:pos x="823" y="580"/>
                </a:cxn>
                <a:cxn ang="0">
                  <a:pos x="828" y="597"/>
                </a:cxn>
                <a:cxn ang="0">
                  <a:pos x="832" y="614"/>
                </a:cxn>
                <a:cxn ang="0">
                  <a:pos x="836" y="63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1014" y="369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58" y="503"/>
                </a:cxn>
                <a:cxn ang="0">
                  <a:pos x="1057" y="501"/>
                </a:cxn>
                <a:cxn ang="0">
                  <a:pos x="1057" y="499"/>
                </a:cxn>
                <a:cxn ang="0">
                  <a:pos x="1047" y="466"/>
                </a:cxn>
                <a:cxn ang="0">
                  <a:pos x="1038" y="434"/>
                </a:cxn>
                <a:cxn ang="0">
                  <a:pos x="1027" y="401"/>
                </a:cxn>
                <a:cxn ang="0">
                  <a:pos x="1014" y="369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2" name="Freeform 50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819" y="482"/>
                </a:cxn>
                <a:cxn ang="0">
                  <a:pos x="819" y="483"/>
                </a:cxn>
                <a:cxn ang="0">
                  <a:pos x="820" y="483"/>
                </a:cxn>
                <a:cxn ang="0">
                  <a:pos x="828" y="519"/>
                </a:cxn>
                <a:cxn ang="0">
                  <a:pos x="836" y="553"/>
                </a:cxn>
                <a:cxn ang="0">
                  <a:pos x="842" y="590"/>
                </a:cxn>
                <a:cxn ang="0">
                  <a:pos x="847" y="625"/>
                </a:cxn>
                <a:cxn ang="0">
                  <a:pos x="266" y="960"/>
                </a:cxn>
                <a:cxn ang="0">
                  <a:pos x="261" y="958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6"/>
                </a:cxn>
                <a:cxn ang="0">
                  <a:pos x="1038" y="35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74" y="494"/>
                </a:cxn>
                <a:cxn ang="0">
                  <a:pos x="1071" y="475"/>
                </a:cxn>
                <a:cxn ang="0">
                  <a:pos x="1066" y="457"/>
                </a:cxn>
                <a:cxn ang="0">
                  <a:pos x="1062" y="438"/>
                </a:cxn>
                <a:cxn ang="0">
                  <a:pos x="1057" y="420"/>
                </a:cxn>
                <a:cxn ang="0">
                  <a:pos x="1052" y="404"/>
                </a:cxn>
                <a:cxn ang="0">
                  <a:pos x="1047" y="388"/>
                </a:cxn>
                <a:cxn ang="0">
                  <a:pos x="1042" y="372"/>
                </a:cxn>
                <a:cxn ang="0">
                  <a:pos x="1038" y="356"/>
                </a:cxn>
              </a:cxnLst>
              <a:rect l="0" t="0" r="r" b="b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3" name="Freeform 51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836" y="473"/>
                </a:cxn>
                <a:cxn ang="0">
                  <a:pos x="842" y="509"/>
                </a:cxn>
                <a:cxn ang="0">
                  <a:pos x="847" y="547"/>
                </a:cxn>
                <a:cxn ang="0">
                  <a:pos x="849" y="583"/>
                </a:cxn>
                <a:cxn ang="0">
                  <a:pos x="852" y="621"/>
                </a:cxn>
                <a:cxn ang="0">
                  <a:pos x="334" y="920"/>
                </a:cxn>
                <a:cxn ang="0">
                  <a:pos x="261" y="878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58" y="34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86" y="487"/>
                </a:cxn>
                <a:cxn ang="0">
                  <a:pos x="1080" y="450"/>
                </a:cxn>
                <a:cxn ang="0">
                  <a:pos x="1074" y="414"/>
                </a:cxn>
                <a:cxn ang="0">
                  <a:pos x="1067" y="379"/>
                </a:cxn>
                <a:cxn ang="0">
                  <a:pos x="1058" y="34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4" name="Freeform 52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266" y="801"/>
                </a:cxn>
                <a:cxn ang="0">
                  <a:pos x="847" y="466"/>
                </a:cxn>
                <a:cxn ang="0">
                  <a:pos x="849" y="494"/>
                </a:cxn>
                <a:cxn ang="0">
                  <a:pos x="850" y="521"/>
                </a:cxn>
                <a:cxn ang="0">
                  <a:pos x="852" y="549"/>
                </a:cxn>
                <a:cxn ang="0">
                  <a:pos x="853" y="578"/>
                </a:cxn>
                <a:cxn ang="0">
                  <a:pos x="853" y="589"/>
                </a:cxn>
                <a:cxn ang="0">
                  <a:pos x="852" y="600"/>
                </a:cxn>
                <a:cxn ang="0">
                  <a:pos x="852" y="611"/>
                </a:cxn>
                <a:cxn ang="0">
                  <a:pos x="852" y="623"/>
                </a:cxn>
                <a:cxn ang="0">
                  <a:pos x="404" y="881"/>
                </a:cxn>
                <a:cxn ang="0">
                  <a:pos x="266" y="801"/>
                </a:cxn>
                <a:cxn ang="0">
                  <a:pos x="1074" y="335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1095" y="482"/>
                </a:cxn>
                <a:cxn ang="0">
                  <a:pos x="1091" y="444"/>
                </a:cxn>
                <a:cxn ang="0">
                  <a:pos x="1086" y="408"/>
                </a:cxn>
                <a:cxn ang="0">
                  <a:pos x="1080" y="371"/>
                </a:cxn>
                <a:cxn ang="0">
                  <a:pos x="1074" y="335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5" name="Freeform 53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334" y="761"/>
                </a:cxn>
                <a:cxn ang="0">
                  <a:pos x="852" y="462"/>
                </a:cxn>
                <a:cxn ang="0">
                  <a:pos x="852" y="480"/>
                </a:cxn>
                <a:cxn ang="0">
                  <a:pos x="853" y="498"/>
                </a:cxn>
                <a:cxn ang="0">
                  <a:pos x="852" y="529"/>
                </a:cxn>
                <a:cxn ang="0">
                  <a:pos x="850" y="562"/>
                </a:cxn>
                <a:cxn ang="0">
                  <a:pos x="848" y="594"/>
                </a:cxn>
                <a:cxn ang="0">
                  <a:pos x="844" y="626"/>
                </a:cxn>
                <a:cxn ang="0">
                  <a:pos x="472" y="840"/>
                </a:cxn>
                <a:cxn ang="0">
                  <a:pos x="334" y="761"/>
                </a:cxn>
                <a:cxn ang="0">
                  <a:pos x="1086" y="328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1099" y="479"/>
                </a:cxn>
                <a:cxn ang="0">
                  <a:pos x="1097" y="440"/>
                </a:cxn>
                <a:cxn ang="0">
                  <a:pos x="1095" y="402"/>
                </a:cxn>
                <a:cxn ang="0">
                  <a:pos x="1091" y="364"/>
                </a:cxn>
                <a:cxn ang="0">
                  <a:pos x="1086" y="328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6" name="Freeform 54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4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404" y="723"/>
                </a:cxn>
                <a:cxn ang="0">
                  <a:pos x="852" y="465"/>
                </a:cxn>
                <a:cxn ang="0">
                  <a:pos x="848" y="508"/>
                </a:cxn>
                <a:cxn ang="0">
                  <a:pos x="843" y="552"/>
                </a:cxn>
                <a:cxn ang="0">
                  <a:pos x="837" y="595"/>
                </a:cxn>
                <a:cxn ang="0">
                  <a:pos x="828" y="636"/>
                </a:cxn>
                <a:cxn ang="0">
                  <a:pos x="541" y="802"/>
                </a:cxn>
                <a:cxn ang="0">
                  <a:pos x="404" y="723"/>
                </a:cxn>
                <a:cxn ang="0">
                  <a:pos x="1095" y="32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7" y="481"/>
                </a:cxn>
                <a:cxn ang="0">
                  <a:pos x="1097" y="466"/>
                </a:cxn>
                <a:cxn ang="0">
                  <a:pos x="1097" y="450"/>
                </a:cxn>
                <a:cxn ang="0">
                  <a:pos x="1099" y="434"/>
                </a:cxn>
                <a:cxn ang="0">
                  <a:pos x="1099" y="420"/>
                </a:cxn>
                <a:cxn ang="0">
                  <a:pos x="1099" y="395"/>
                </a:cxn>
                <a:cxn ang="0">
                  <a:pos x="1097" y="372"/>
                </a:cxn>
                <a:cxn ang="0">
                  <a:pos x="1096" y="347"/>
                </a:cxn>
                <a:cxn ang="0">
                  <a:pos x="1095" y="324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7" name="Freeform 55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472" y="682"/>
                </a:cxn>
                <a:cxn ang="0">
                  <a:pos x="844" y="468"/>
                </a:cxn>
                <a:cxn ang="0">
                  <a:pos x="837" y="515"/>
                </a:cxn>
                <a:cxn ang="0">
                  <a:pos x="827" y="561"/>
                </a:cxn>
                <a:cxn ang="0">
                  <a:pos x="815" y="606"/>
                </a:cxn>
                <a:cxn ang="0">
                  <a:pos x="801" y="651"/>
                </a:cxn>
                <a:cxn ang="0">
                  <a:pos x="609" y="762"/>
                </a:cxn>
                <a:cxn ang="0">
                  <a:pos x="472" y="682"/>
                </a:cxn>
                <a:cxn ang="0">
                  <a:pos x="1099" y="321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0" y="485"/>
                </a:cxn>
                <a:cxn ang="0">
                  <a:pos x="1094" y="448"/>
                </a:cxn>
                <a:cxn ang="0">
                  <a:pos x="1096" y="413"/>
                </a:cxn>
                <a:cxn ang="0">
                  <a:pos x="1097" y="376"/>
                </a:cxn>
                <a:cxn ang="0">
                  <a:pos x="1099" y="340"/>
                </a:cxn>
                <a:cxn ang="0">
                  <a:pos x="1099" y="330"/>
                </a:cxn>
                <a:cxn ang="0">
                  <a:pos x="1099" y="321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8" name="Freeform 56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541" y="643"/>
                </a:cxn>
                <a:cxn ang="0">
                  <a:pos x="828" y="477"/>
                </a:cxn>
                <a:cxn ang="0">
                  <a:pos x="819" y="517"/>
                </a:cxn>
                <a:cxn ang="0">
                  <a:pos x="806" y="557"/>
                </a:cxn>
                <a:cxn ang="0">
                  <a:pos x="793" y="595"/>
                </a:cxn>
                <a:cxn ang="0">
                  <a:pos x="778" y="632"/>
                </a:cxn>
                <a:cxn ang="0">
                  <a:pos x="775" y="643"/>
                </a:cxn>
                <a:cxn ang="0">
                  <a:pos x="770" y="654"/>
                </a:cxn>
                <a:cxn ang="0">
                  <a:pos x="765" y="665"/>
                </a:cxn>
                <a:cxn ang="0">
                  <a:pos x="760" y="675"/>
                </a:cxn>
                <a:cxn ang="0">
                  <a:pos x="678" y="723"/>
                </a:cxn>
                <a:cxn ang="0">
                  <a:pos x="541" y="643"/>
                </a:cxn>
                <a:cxn ang="0">
                  <a:pos x="1097" y="322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75" y="493"/>
                </a:cxn>
                <a:cxn ang="0">
                  <a:pos x="1084" y="451"/>
                </a:cxn>
                <a:cxn ang="0">
                  <a:pos x="1089" y="409"/>
                </a:cxn>
                <a:cxn ang="0">
                  <a:pos x="1094" y="366"/>
                </a:cxn>
                <a:cxn ang="0">
                  <a:pos x="1097" y="322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9" name="Freeform 57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4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609" y="603"/>
                </a:cxn>
                <a:cxn ang="0">
                  <a:pos x="801" y="492"/>
                </a:cxn>
                <a:cxn ang="0">
                  <a:pos x="797" y="507"/>
                </a:cxn>
                <a:cxn ang="0">
                  <a:pos x="790" y="522"/>
                </a:cxn>
                <a:cxn ang="0">
                  <a:pos x="784" y="538"/>
                </a:cxn>
                <a:cxn ang="0">
                  <a:pos x="778" y="552"/>
                </a:cxn>
                <a:cxn ang="0">
                  <a:pos x="766" y="582"/>
                </a:cxn>
                <a:cxn ang="0">
                  <a:pos x="753" y="611"/>
                </a:cxn>
                <a:cxn ang="0">
                  <a:pos x="738" y="639"/>
                </a:cxn>
                <a:cxn ang="0">
                  <a:pos x="722" y="667"/>
                </a:cxn>
                <a:cxn ang="0">
                  <a:pos x="609" y="603"/>
                </a:cxn>
                <a:cxn ang="0">
                  <a:pos x="1090" y="32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55" y="505"/>
                </a:cxn>
                <a:cxn ang="0">
                  <a:pos x="1066" y="461"/>
                </a:cxn>
                <a:cxn ang="0">
                  <a:pos x="1075" y="417"/>
                </a:cxn>
                <a:cxn ang="0">
                  <a:pos x="1084" y="371"/>
                </a:cxn>
                <a:cxn ang="0">
                  <a:pos x="1090" y="326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0" name="Freeform 58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678" y="564"/>
                </a:cxn>
                <a:cxn ang="0">
                  <a:pos x="760" y="516"/>
                </a:cxn>
                <a:cxn ang="0">
                  <a:pos x="750" y="535"/>
                </a:cxn>
                <a:cxn ang="0">
                  <a:pos x="742" y="553"/>
                </a:cxn>
                <a:cxn ang="0">
                  <a:pos x="732" y="571"/>
                </a:cxn>
                <a:cxn ang="0">
                  <a:pos x="722" y="588"/>
                </a:cxn>
                <a:cxn ang="0">
                  <a:pos x="678" y="564"/>
                </a:cxn>
                <a:cxn ang="0">
                  <a:pos x="1075" y="33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23" y="524"/>
                </a:cxn>
                <a:cxn ang="0">
                  <a:pos x="1031" y="500"/>
                </a:cxn>
                <a:cxn ang="0">
                  <a:pos x="1039" y="477"/>
                </a:cxn>
                <a:cxn ang="0">
                  <a:pos x="1046" y="454"/>
                </a:cxn>
                <a:cxn ang="0">
                  <a:pos x="1053" y="431"/>
                </a:cxn>
                <a:cxn ang="0">
                  <a:pos x="1060" y="406"/>
                </a:cxn>
                <a:cxn ang="0">
                  <a:pos x="1066" y="383"/>
                </a:cxn>
                <a:cxn ang="0">
                  <a:pos x="1071" y="358"/>
                </a:cxn>
                <a:cxn ang="0">
                  <a:pos x="1075" y="33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1" name="Freeform 59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55" y="34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979" y="549"/>
                </a:cxn>
                <a:cxn ang="0">
                  <a:pos x="985" y="533"/>
                </a:cxn>
                <a:cxn ang="0">
                  <a:pos x="992" y="518"/>
                </a:cxn>
                <a:cxn ang="0">
                  <a:pos x="998" y="502"/>
                </a:cxn>
                <a:cxn ang="0">
                  <a:pos x="1006" y="488"/>
                </a:cxn>
                <a:cxn ang="0">
                  <a:pos x="1019" y="452"/>
                </a:cxn>
                <a:cxn ang="0">
                  <a:pos x="1033" y="418"/>
                </a:cxn>
                <a:cxn ang="0">
                  <a:pos x="1044" y="382"/>
                </a:cxn>
                <a:cxn ang="0">
                  <a:pos x="1055" y="346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2" name="Freeform 60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23" y="365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953" y="563"/>
                </a:cxn>
                <a:cxn ang="0">
                  <a:pos x="935" y="552"/>
                </a:cxn>
                <a:cxn ang="0">
                  <a:pos x="954" y="517"/>
                </a:cxn>
                <a:cxn ang="0">
                  <a:pos x="973" y="482"/>
                </a:cxn>
                <a:cxn ang="0">
                  <a:pos x="990" y="445"/>
                </a:cxn>
                <a:cxn ang="0">
                  <a:pos x="1006" y="409"/>
                </a:cxn>
                <a:cxn ang="0">
                  <a:pos x="1011" y="398"/>
                </a:cxn>
                <a:cxn ang="0">
                  <a:pos x="1014" y="387"/>
                </a:cxn>
                <a:cxn ang="0">
                  <a:pos x="1019" y="376"/>
                </a:cxn>
                <a:cxn ang="0">
                  <a:pos x="1023" y="365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3" name="Freeform 61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979" y="390"/>
                </a:cxn>
                <a:cxn ang="0">
                  <a:pos x="1654" y="0"/>
                </a:cxn>
                <a:cxn ang="0">
                  <a:pos x="1654" y="157"/>
                </a:cxn>
                <a:cxn ang="0">
                  <a:pos x="1022" y="523"/>
                </a:cxn>
                <a:cxn ang="0">
                  <a:pos x="935" y="472"/>
                </a:cxn>
                <a:cxn ang="0">
                  <a:pos x="946" y="452"/>
                </a:cxn>
                <a:cxn ang="0">
                  <a:pos x="957" y="431"/>
                </a:cxn>
                <a:cxn ang="0">
                  <a:pos x="968" y="411"/>
                </a:cxn>
                <a:cxn ang="0">
                  <a:pos x="979" y="390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4" name="Freeform 62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4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953" y="40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0" y="484"/>
                </a:cxn>
                <a:cxn ang="0">
                  <a:pos x="953" y="40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5" name="Freeform 63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261" y="805"/>
                </a:cxn>
                <a:cxn ang="0">
                  <a:pos x="261" y="963"/>
                </a:cxn>
                <a:cxn ang="0">
                  <a:pos x="0" y="1115"/>
                </a:cxn>
                <a:cxn ang="0">
                  <a:pos x="0" y="956"/>
                </a:cxn>
                <a:cxn ang="0">
                  <a:pos x="1022" y="36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160" y="446"/>
                </a:cxn>
                <a:cxn ang="0">
                  <a:pos x="1022" y="366"/>
                </a:cxn>
              </a:cxnLst>
              <a:rect l="0" t="0" r="r" b="b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6" name="Freeform 64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1090" y="32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228" y="405"/>
                </a:cxn>
                <a:cxn ang="0">
                  <a:pos x="1090" y="325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7" name="Freeform 65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6"/>
                </a:cxn>
                <a:cxn ang="0">
                  <a:pos x="1160" y="287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297" y="365"/>
                </a:cxn>
                <a:cxn ang="0">
                  <a:pos x="1160" y="287"/>
                </a:cxn>
              </a:cxnLst>
              <a:rect l="0" t="0" r="r" b="b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8" name="Freeform 66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228" y="24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365" y="325"/>
                </a:cxn>
                <a:cxn ang="0">
                  <a:pos x="1228" y="246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9" name="Freeform 67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16"/>
                </a:cxn>
                <a:cxn ang="0">
                  <a:pos x="261" y="916"/>
                </a:cxn>
                <a:cxn ang="0">
                  <a:pos x="1394" y="262"/>
                </a:cxn>
                <a:cxn ang="0">
                  <a:pos x="1297" y="206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0" y="1113"/>
                </a:cxn>
                <a:cxn ang="0">
                  <a:pos x="0" y="95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0" name="Freeform 68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836"/>
                </a:cxn>
                <a:cxn ang="0">
                  <a:pos x="261" y="836"/>
                </a:cxn>
                <a:cxn ang="0">
                  <a:pos x="1394" y="182"/>
                </a:cxn>
                <a:cxn ang="0">
                  <a:pos x="1365" y="166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0" y="1113"/>
                </a:cxn>
                <a:cxn ang="0">
                  <a:pos x="0" y="95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1" name="Freeform 69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0" y="1114"/>
                </a:cxn>
                <a:cxn ang="0">
                  <a:pos x="0" y="95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2" name="Freeform 70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0" y="1114"/>
                </a:cxn>
                <a:cxn ang="0">
                  <a:pos x="0" y="95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3" name="Freeform 71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97"/>
                </a:cxn>
                <a:cxn ang="0">
                  <a:pos x="0" y="1051"/>
                </a:cxn>
                <a:cxn ang="0">
                  <a:pos x="0" y="1051"/>
                </a:cxn>
                <a:cxn ang="0">
                  <a:pos x="0" y="955"/>
                </a:cxn>
              </a:cxnLst>
              <a:rect l="0" t="0" r="r" b="b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4" name="Freeform 72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7"/>
                </a:cxn>
                <a:cxn ang="0">
                  <a:pos x="0" y="971"/>
                </a:cxn>
                <a:cxn ang="0">
                  <a:pos x="0" y="971"/>
                </a:cxn>
                <a:cxn ang="0">
                  <a:pos x="0" y="955"/>
                </a:cxn>
              </a:cxnLst>
              <a:rect l="0" t="0" r="r" b="b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5" name="Freeform 73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/>
              <a:ahLst/>
              <a:cxnLst>
                <a:cxn ang="0">
                  <a:pos x="3307" y="954"/>
                </a:cxn>
                <a:cxn ang="0">
                  <a:pos x="0" y="954"/>
                </a:cxn>
                <a:cxn ang="0">
                  <a:pos x="684" y="1311"/>
                </a:cxn>
                <a:cxn ang="0">
                  <a:pos x="724" y="1261"/>
                </a:cxn>
                <a:cxn ang="0">
                  <a:pos x="767" y="1213"/>
                </a:cxn>
                <a:cxn ang="0">
                  <a:pos x="812" y="1166"/>
                </a:cxn>
                <a:cxn ang="0">
                  <a:pos x="861" y="1124"/>
                </a:cxn>
                <a:cxn ang="0">
                  <a:pos x="911" y="1083"/>
                </a:cxn>
                <a:cxn ang="0">
                  <a:pos x="963" y="1045"/>
                </a:cxn>
                <a:cxn ang="0">
                  <a:pos x="1018" y="1010"/>
                </a:cxn>
                <a:cxn ang="0">
                  <a:pos x="1079" y="974"/>
                </a:cxn>
                <a:cxn ang="0">
                  <a:pos x="1149" y="939"/>
                </a:cxn>
                <a:cxn ang="0">
                  <a:pos x="1221" y="909"/>
                </a:cxn>
                <a:cxn ang="0">
                  <a:pos x="1295" y="884"/>
                </a:cxn>
                <a:cxn ang="0">
                  <a:pos x="1373" y="863"/>
                </a:cxn>
                <a:cxn ang="0">
                  <a:pos x="1451" y="847"/>
                </a:cxn>
                <a:cxn ang="0">
                  <a:pos x="1530" y="836"/>
                </a:cxn>
                <a:cxn ang="0">
                  <a:pos x="1612" y="830"/>
                </a:cxn>
                <a:cxn ang="0">
                  <a:pos x="1654" y="300"/>
                </a:cxn>
                <a:cxn ang="0">
                  <a:pos x="2787" y="954"/>
                </a:cxn>
                <a:cxn ang="0">
                  <a:pos x="1654" y="1076"/>
                </a:cxn>
                <a:cxn ang="0">
                  <a:pos x="1588" y="1078"/>
                </a:cxn>
                <a:cxn ang="0">
                  <a:pos x="1523" y="1084"/>
                </a:cxn>
                <a:cxn ang="0">
                  <a:pos x="1459" y="1095"/>
                </a:cxn>
                <a:cxn ang="0">
                  <a:pos x="1398" y="1110"/>
                </a:cxn>
                <a:cxn ang="0">
                  <a:pos x="1338" y="1128"/>
                </a:cxn>
                <a:cxn ang="0">
                  <a:pos x="1280" y="1150"/>
                </a:cxn>
                <a:cxn ang="0">
                  <a:pos x="1223" y="1176"/>
                </a:cxn>
                <a:cxn ang="0">
                  <a:pos x="1168" y="1205"/>
                </a:cxn>
                <a:cxn ang="0">
                  <a:pos x="1086" y="1258"/>
                </a:cxn>
                <a:cxn ang="0">
                  <a:pos x="1010" y="1319"/>
                </a:cxn>
                <a:cxn ang="0">
                  <a:pos x="941" y="1386"/>
                </a:cxn>
                <a:cxn ang="0">
                  <a:pos x="878" y="1460"/>
                </a:cxn>
              </a:cxnLst>
              <a:rect l="0" t="0" r="r" b="b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6" name="Freeform 74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/>
              <a:ahLst/>
              <a:cxnLst>
                <a:cxn ang="0">
                  <a:pos x="2406" y="2557"/>
                </a:cxn>
                <a:cxn ang="0">
                  <a:pos x="2911" y="2737"/>
                </a:cxn>
                <a:cxn ang="0">
                  <a:pos x="2967" y="2574"/>
                </a:cxn>
                <a:cxn ang="0">
                  <a:pos x="2997" y="2385"/>
                </a:cxn>
                <a:cxn ang="0">
                  <a:pos x="2993" y="2238"/>
                </a:cxn>
                <a:cxn ang="0">
                  <a:pos x="2972" y="2113"/>
                </a:cxn>
                <a:cxn ang="0">
                  <a:pos x="2934" y="1988"/>
                </a:cxn>
                <a:cxn ang="0">
                  <a:pos x="3799" y="3362"/>
                </a:cxn>
                <a:cxn ang="0">
                  <a:pos x="3154" y="1879"/>
                </a:cxn>
                <a:cxn ang="0">
                  <a:pos x="3187" y="1972"/>
                </a:cxn>
                <a:cxn ang="0">
                  <a:pos x="3219" y="2096"/>
                </a:cxn>
                <a:cxn ang="0">
                  <a:pos x="3241" y="2254"/>
                </a:cxn>
                <a:cxn ang="0">
                  <a:pos x="3242" y="2397"/>
                </a:cxn>
                <a:cxn ang="0">
                  <a:pos x="3230" y="2517"/>
                </a:cxn>
                <a:cxn ang="0">
                  <a:pos x="3206" y="2634"/>
                </a:cxn>
                <a:cxn ang="0">
                  <a:pos x="3172" y="2747"/>
                </a:cxn>
                <a:cxn ang="0">
                  <a:pos x="3118" y="2875"/>
                </a:cxn>
                <a:cxn ang="0">
                  <a:pos x="1899" y="4316"/>
                </a:cxn>
                <a:cxn ang="0">
                  <a:pos x="1789" y="3533"/>
                </a:cxn>
                <a:cxn ang="0">
                  <a:pos x="1647" y="3496"/>
                </a:cxn>
                <a:cxn ang="0">
                  <a:pos x="1512" y="3444"/>
                </a:cxn>
                <a:cxn ang="0">
                  <a:pos x="1386" y="3375"/>
                </a:cxn>
                <a:cxn ang="0">
                  <a:pos x="1268" y="3293"/>
                </a:cxn>
                <a:cxn ang="0">
                  <a:pos x="1162" y="3199"/>
                </a:cxn>
                <a:cxn ang="0">
                  <a:pos x="1066" y="3093"/>
                </a:cxn>
                <a:cxn ang="0">
                  <a:pos x="984" y="2977"/>
                </a:cxn>
                <a:cxn ang="0">
                  <a:pos x="506" y="1903"/>
                </a:cxn>
                <a:cxn ang="0">
                  <a:pos x="1208" y="2870"/>
                </a:cxn>
                <a:cxn ang="0">
                  <a:pos x="1274" y="2959"/>
                </a:cxn>
                <a:cxn ang="0">
                  <a:pos x="1350" y="3040"/>
                </a:cxn>
                <a:cxn ang="0">
                  <a:pos x="1435" y="3112"/>
                </a:cxn>
                <a:cxn ang="0">
                  <a:pos x="1527" y="3173"/>
                </a:cxn>
                <a:cxn ang="0">
                  <a:pos x="1627" y="3225"/>
                </a:cxn>
                <a:cxn ang="0">
                  <a:pos x="1732" y="3265"/>
                </a:cxn>
                <a:cxn ang="0">
                  <a:pos x="1842" y="3293"/>
                </a:cxn>
                <a:cxn ang="0">
                  <a:pos x="246" y="1451"/>
                </a:cxn>
                <a:cxn ang="0">
                  <a:pos x="3676" y="1239"/>
                </a:cxn>
                <a:cxn ang="0">
                  <a:pos x="1053" y="1596"/>
                </a:cxn>
                <a:cxn ang="0">
                  <a:pos x="1136" y="1498"/>
                </a:cxn>
                <a:cxn ang="0">
                  <a:pos x="1230" y="1409"/>
                </a:cxn>
                <a:cxn ang="0">
                  <a:pos x="1332" y="1330"/>
                </a:cxn>
                <a:cxn ang="0">
                  <a:pos x="1448" y="1259"/>
                </a:cxn>
                <a:cxn ang="0">
                  <a:pos x="1590" y="1194"/>
                </a:cxn>
                <a:cxn ang="0">
                  <a:pos x="1742" y="1148"/>
                </a:cxn>
                <a:cxn ang="0">
                  <a:pos x="1899" y="1121"/>
                </a:cxn>
                <a:cxn ang="0">
                  <a:pos x="2023" y="585"/>
                </a:cxn>
                <a:cxn ang="0">
                  <a:pos x="2023" y="1361"/>
                </a:cxn>
                <a:cxn ang="0">
                  <a:pos x="1892" y="1369"/>
                </a:cxn>
                <a:cxn ang="0">
                  <a:pos x="1767" y="1395"/>
                </a:cxn>
                <a:cxn ang="0">
                  <a:pos x="1649" y="1435"/>
                </a:cxn>
                <a:cxn ang="0">
                  <a:pos x="1537" y="1490"/>
                </a:cxn>
                <a:cxn ang="0">
                  <a:pos x="1379" y="1604"/>
                </a:cxn>
                <a:cxn ang="0">
                  <a:pos x="1247" y="1745"/>
                </a:cxn>
                <a:cxn ang="0">
                  <a:pos x="4045" y="3502"/>
                </a:cxn>
                <a:cxn ang="0">
                  <a:pos x="2023" y="0"/>
                </a:cxn>
              </a:cxnLst>
              <a:rect l="0" t="0" r="r" b="b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7470" name="Picture 78" descr="j0407083"/>
          <p:cNvPicPr>
            <a:picLocks noChangeAspect="1" noChangeArrowheads="1"/>
          </p:cNvPicPr>
          <p:nvPr/>
        </p:nvPicPr>
        <p:blipFill>
          <a:blip r:embed="rId4"/>
          <a:srcRect t="15327"/>
          <a:stretch>
            <a:fillRect/>
          </a:stretch>
        </p:blipFill>
        <p:spPr bwMode="auto">
          <a:xfrm>
            <a:off x="2484438" y="3756043"/>
            <a:ext cx="4103687" cy="2316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7473" name="Picture 81" descr="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79613" y="2205038"/>
            <a:ext cx="4962525" cy="53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214282" y="1285860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algn="l"/>
            <a:r>
              <a:rPr lang="en-US" sz="2600" b="1" dirty="0" smtClean="0">
                <a:solidFill>
                  <a:srgbClr val="000000"/>
                </a:solidFill>
              </a:rPr>
              <a:t>Ontology Matching: A Machine Learning Approach </a:t>
            </a:r>
          </a:p>
          <a:p>
            <a:pPr marL="177800" algn="l"/>
            <a:r>
              <a:rPr lang="en-US" sz="1600" b="1" dirty="0" err="1" smtClean="0"/>
              <a:t>ANHAI</a:t>
            </a:r>
            <a:r>
              <a:rPr lang="en-US" sz="1600" b="1" dirty="0" smtClean="0"/>
              <a:t>, Doan</a:t>
            </a:r>
            <a:r>
              <a:rPr lang="en-US" sz="1600" b="1" i="1" dirty="0" smtClean="0"/>
              <a:t>, at al. </a:t>
            </a:r>
            <a:r>
              <a:rPr lang="en-US" sz="1600" b="1" dirty="0" smtClean="0"/>
              <a:t>2004. </a:t>
            </a:r>
            <a:r>
              <a:rPr lang="en-US" sz="1600" dirty="0" smtClean="0"/>
              <a:t>In: </a:t>
            </a:r>
            <a:r>
              <a:rPr lang="en-US" sz="1600" i="1" dirty="0" smtClean="0"/>
              <a:t>Handbook on </a:t>
            </a:r>
            <a:r>
              <a:rPr lang="en-US" sz="1600" i="1" dirty="0" err="1" smtClean="0"/>
              <a:t>Ontologies</a:t>
            </a:r>
            <a:r>
              <a:rPr lang="en-US" sz="1600" dirty="0" smtClean="0"/>
              <a:t>. </a:t>
            </a:r>
            <a:r>
              <a:rPr lang="en-US" sz="1600" dirty="0" err="1" smtClean="0"/>
              <a:t>s.l</a:t>
            </a:r>
            <a:r>
              <a:rPr lang="en-US" sz="1600" dirty="0" smtClean="0"/>
              <a:t>. : Springer-</a:t>
            </a:r>
            <a:r>
              <a:rPr lang="en-US" sz="1600" dirty="0" err="1" smtClean="0"/>
              <a:t>Verlag</a:t>
            </a:r>
            <a:r>
              <a:rPr lang="en-US" sz="1600" dirty="0" smtClean="0"/>
              <a:t>, 2004, p. 385–404</a:t>
            </a:r>
            <a:endParaRPr lang="pt-BR" sz="1600" dirty="0">
              <a:solidFill>
                <a:srgbClr val="666696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42844" y="857232"/>
            <a:ext cx="1295917" cy="461665"/>
            <a:chOff x="142844" y="857232"/>
            <a:chExt cx="1295917" cy="461665"/>
          </a:xfrm>
        </p:grpSpPr>
        <p:sp>
          <p:nvSpPr>
            <p:cNvPr id="4" name="Retângulo 3"/>
            <p:cNvSpPr/>
            <p:nvPr/>
          </p:nvSpPr>
          <p:spPr>
            <a:xfrm>
              <a:off x="215028" y="857232"/>
              <a:ext cx="12237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4763" algn="l">
                <a:tabLst>
                  <a:tab pos="355600" algn="l"/>
                  <a:tab pos="7175500" algn="l"/>
                </a:tabLst>
                <a:defRPr/>
              </a:pPr>
              <a:r>
                <a:rPr lang="pt-BR" b="1" dirty="0" err="1" smtClean="0">
                  <a:solidFill>
                    <a:srgbClr val="000000"/>
                  </a:solidFill>
                  <a:latin typeface="Arial" charset="0"/>
                </a:rPr>
                <a:t>GLUE</a:t>
              </a:r>
              <a:endParaRPr lang="pt-BR" b="1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5" name="Picture 2" descr="C:\Users\fabricio\Desktop\Meus Projetos\Recursos\Imagens\Ícones\sidebar_icon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44" y="890269"/>
              <a:ext cx="209550" cy="304800"/>
            </a:xfrm>
            <a:prstGeom prst="rect">
              <a:avLst/>
            </a:prstGeom>
            <a:noFill/>
          </p:spPr>
        </p:pic>
      </p:grpSp>
      <p:grpSp>
        <p:nvGrpSpPr>
          <p:cNvPr id="7" name="Grupo 6"/>
          <p:cNvGrpSpPr/>
          <p:nvPr/>
        </p:nvGrpSpPr>
        <p:grpSpPr>
          <a:xfrm>
            <a:off x="142844" y="3482648"/>
            <a:ext cx="1838950" cy="461665"/>
            <a:chOff x="142844" y="857232"/>
            <a:chExt cx="1838950" cy="461665"/>
          </a:xfrm>
        </p:grpSpPr>
        <p:sp>
          <p:nvSpPr>
            <p:cNvPr id="8" name="Retângulo 7"/>
            <p:cNvSpPr/>
            <p:nvPr/>
          </p:nvSpPr>
          <p:spPr>
            <a:xfrm>
              <a:off x="215028" y="857232"/>
              <a:ext cx="17667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4763" algn="l">
                <a:tabLst>
                  <a:tab pos="355600" algn="l"/>
                  <a:tab pos="7175500" algn="l"/>
                </a:tabLst>
                <a:defRPr/>
              </a:pPr>
              <a:r>
                <a:rPr lang="pt-BR" b="1" dirty="0" smtClean="0">
                  <a:solidFill>
                    <a:srgbClr val="000000"/>
                  </a:solidFill>
                  <a:latin typeface="Arial" charset="0"/>
                </a:rPr>
                <a:t>S-MATCH</a:t>
              </a:r>
            </a:p>
          </p:txBody>
        </p:sp>
        <p:pic>
          <p:nvPicPr>
            <p:cNvPr id="9" name="Picture 2" descr="C:\Users\fabricio\Desktop\Meus Projetos\Recursos\Imagens\Ícones\sidebar_icon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44" y="890269"/>
              <a:ext cx="209550" cy="304800"/>
            </a:xfrm>
            <a:prstGeom prst="rect">
              <a:avLst/>
            </a:prstGeom>
            <a:noFill/>
          </p:spPr>
        </p:pic>
      </p:grp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14282" y="3872875"/>
            <a:ext cx="914400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algn="l"/>
            <a:r>
              <a:rPr lang="en-US" sz="2600" b="1" dirty="0" smtClean="0">
                <a:solidFill>
                  <a:srgbClr val="000000"/>
                </a:solidFill>
              </a:rPr>
              <a:t>An Algorithm and an Implementation of Semantic Matching </a:t>
            </a:r>
            <a:r>
              <a:rPr lang="en-US" sz="1600" b="1" dirty="0" err="1" smtClean="0"/>
              <a:t>GIUNCHIGLIA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Fausto</a:t>
            </a:r>
            <a:r>
              <a:rPr lang="en-US" sz="1600" b="1" dirty="0" smtClean="0"/>
              <a:t>; </a:t>
            </a:r>
            <a:r>
              <a:rPr lang="en-US" sz="1600" b="1" dirty="0" err="1" smtClean="0"/>
              <a:t>SHVAIKO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Pavel</a:t>
            </a:r>
            <a:r>
              <a:rPr lang="en-US" sz="1600" b="1" dirty="0" smtClean="0"/>
              <a:t> e </a:t>
            </a:r>
            <a:r>
              <a:rPr lang="en-US" sz="1600" b="1" dirty="0" err="1" smtClean="0"/>
              <a:t>YATSKEVICH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Mikalai</a:t>
            </a:r>
            <a:r>
              <a:rPr lang="en-US" sz="1600" b="1" dirty="0" smtClean="0"/>
              <a:t>. 2005. </a:t>
            </a:r>
          </a:p>
          <a:p>
            <a:pPr marL="177800" algn="l"/>
            <a:r>
              <a:rPr lang="en-US" sz="1600" dirty="0" smtClean="0"/>
              <a:t>In: </a:t>
            </a:r>
            <a:r>
              <a:rPr lang="en-US" sz="1600" i="1" dirty="0" smtClean="0"/>
              <a:t>Semantic Interoperability and Integration. </a:t>
            </a:r>
            <a:r>
              <a:rPr lang="en-US" sz="1600" dirty="0" smtClean="0"/>
              <a:t>2005.</a:t>
            </a:r>
            <a:endParaRPr lang="pt-BR" sz="1600" dirty="0">
              <a:solidFill>
                <a:srgbClr val="666696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14348" y="2000240"/>
            <a:ext cx="8286776" cy="1277273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Aprendizado de Máquina</a:t>
            </a:r>
            <a:r>
              <a:rPr lang="pt-BR" sz="2000" dirty="0" smtClean="0">
                <a:solidFill>
                  <a:srgbClr val="000000"/>
                </a:solidFill>
              </a:rPr>
              <a:t>: Utiliza o classificador Naive Bayes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Sintático</a:t>
            </a:r>
            <a:r>
              <a:rPr lang="pt-BR" sz="2000" dirty="0" smtClean="0">
                <a:solidFill>
                  <a:srgbClr val="000000"/>
                </a:solidFill>
              </a:rPr>
              <a:t>: Identifica apenas equivalências: M={ </a:t>
            </a:r>
            <a:r>
              <a:rPr lang="pt-BR" sz="2000" dirty="0" smtClean="0">
                <a:solidFill>
                  <a:srgbClr val="000000"/>
                </a:solidFill>
                <a:sym typeface="Symbol"/>
              </a:rPr>
              <a:t>0 ... 1</a:t>
            </a:r>
            <a:r>
              <a:rPr lang="pt-BR" sz="2000" dirty="0" smtClean="0">
                <a:solidFill>
                  <a:srgbClr val="000000"/>
                </a:solidFill>
                <a:latin typeface="Cambria Math"/>
                <a:ea typeface="Cambria Math"/>
                <a:sym typeface="Symbol"/>
              </a:rPr>
              <a:t> </a:t>
            </a:r>
            <a:r>
              <a:rPr lang="pt-BR" sz="2000" dirty="0" smtClean="0">
                <a:solidFill>
                  <a:srgbClr val="000000"/>
                </a:solidFill>
              </a:rPr>
              <a:t>}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Custoso</a:t>
            </a:r>
            <a:r>
              <a:rPr lang="pt-BR" sz="2000" dirty="0" smtClean="0">
                <a:solidFill>
                  <a:srgbClr val="000000"/>
                </a:solidFill>
              </a:rPr>
              <a:t>: re-treinado diversas vezes numa única etapa de mapeamento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Resultados</a:t>
            </a:r>
            <a:r>
              <a:rPr lang="pt-BR" sz="2000" dirty="0" smtClean="0">
                <a:solidFill>
                  <a:srgbClr val="000000"/>
                </a:solidFill>
              </a:rPr>
              <a:t>: bons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14348" y="4818871"/>
            <a:ext cx="8286776" cy="1277273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Semântico</a:t>
            </a:r>
            <a:r>
              <a:rPr lang="pt-BR" sz="2000" dirty="0" smtClean="0">
                <a:solidFill>
                  <a:srgbClr val="000000"/>
                </a:solidFill>
              </a:rPr>
              <a:t>: Comparação e Mapeamento: M={ </a:t>
            </a:r>
            <a:r>
              <a:rPr lang="pt-BR" sz="2000" dirty="0" smtClean="0">
                <a:solidFill>
                  <a:srgbClr val="000000"/>
                </a:solidFill>
                <a:sym typeface="Symbol"/>
              </a:rPr>
              <a:t></a:t>
            </a:r>
            <a:r>
              <a:rPr lang="pt-BR" sz="2000" dirty="0" smtClean="0">
                <a:solidFill>
                  <a:srgbClr val="000000"/>
                </a:solidFill>
                <a:latin typeface="Cambria Math"/>
                <a:ea typeface="Cambria Math"/>
                <a:sym typeface="Symbol"/>
              </a:rPr>
              <a:t> , ⊏ , ⊐ , ⊓ , ≢ </a:t>
            </a:r>
            <a:r>
              <a:rPr lang="pt-BR" sz="2000" dirty="0" smtClean="0">
                <a:solidFill>
                  <a:srgbClr val="000000"/>
                </a:solidFill>
              </a:rPr>
              <a:t>}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Dependente: </a:t>
            </a:r>
            <a:r>
              <a:rPr lang="pt-BR" sz="2000" dirty="0" smtClean="0">
                <a:solidFill>
                  <a:srgbClr val="000000"/>
                </a:solidFill>
              </a:rPr>
              <a:t>Não funciona sem o </a:t>
            </a:r>
            <a:r>
              <a:rPr lang="pt-BR" sz="2000" dirty="0" err="1" smtClean="0">
                <a:solidFill>
                  <a:srgbClr val="000000"/>
                </a:solidFill>
              </a:rPr>
              <a:t>WordNet</a:t>
            </a:r>
            <a:endParaRPr lang="pt-BR" sz="2000" dirty="0" smtClean="0">
              <a:solidFill>
                <a:srgbClr val="000000"/>
              </a:solidFill>
            </a:endParaRP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Custoso</a:t>
            </a:r>
            <a:r>
              <a:rPr lang="pt-BR" sz="2000" dirty="0" smtClean="0">
                <a:solidFill>
                  <a:srgbClr val="000000"/>
                </a:solidFill>
              </a:rPr>
              <a:t>: Usa </a:t>
            </a:r>
            <a:r>
              <a:rPr lang="pt-BR" sz="2000" dirty="0" err="1" smtClean="0">
                <a:solidFill>
                  <a:srgbClr val="000000"/>
                </a:solidFill>
              </a:rPr>
              <a:t>resolvedores</a:t>
            </a:r>
            <a:r>
              <a:rPr lang="pt-BR" sz="2000" dirty="0" smtClean="0">
                <a:solidFill>
                  <a:srgbClr val="000000"/>
                </a:solidFill>
              </a:rPr>
              <a:t> SAT para raciocinar; SAT é </a:t>
            </a:r>
            <a:r>
              <a:rPr lang="pt-BR" sz="2000" dirty="0" err="1" smtClean="0">
                <a:solidFill>
                  <a:srgbClr val="000000"/>
                </a:solidFill>
              </a:rPr>
              <a:t>NP-Completo</a:t>
            </a:r>
            <a:r>
              <a:rPr lang="pt-BR" sz="2000" dirty="0" smtClean="0">
                <a:solidFill>
                  <a:srgbClr val="000000"/>
                </a:solidFill>
              </a:rPr>
              <a:t>.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Resultados</a:t>
            </a:r>
            <a:r>
              <a:rPr lang="pt-BR" sz="2000" dirty="0" smtClean="0">
                <a:solidFill>
                  <a:srgbClr val="000000"/>
                </a:solidFill>
              </a:rPr>
              <a:t>: muito bons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059147-A7C1-4EB3-9F8F-CB936E137631}" type="slidenum">
              <a:rPr lang="pt-BR" smtClean="0"/>
              <a:pPr/>
              <a:t>14</a:t>
            </a:fld>
            <a:endParaRPr lang="pt-BR" smtClean="0"/>
          </a:p>
        </p:txBody>
      </p:sp>
      <p:pic>
        <p:nvPicPr>
          <p:cNvPr id="15363" name="Picture 2" descr="conectores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3" name="Rectangle 3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89445" name="Rectangle 5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>
              <a:defRPr/>
            </a:pPr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Estratégia</a:t>
            </a:r>
            <a:endParaRPr kumimoji="0" lang="pt-BR" sz="3600" b="1" dirty="0">
              <a:solidFill>
                <a:srgbClr val="009999"/>
              </a:solidFill>
              <a:latin typeface="Verdana" pitchFamily="34" charset="0"/>
            </a:endParaRPr>
          </a:p>
        </p:txBody>
      </p:sp>
      <p:sp>
        <p:nvSpPr>
          <p:cNvPr id="189446" name="Rectangle 6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15371" name="Freeform 8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>
                <a:gd name="T0" fmla="*/ 0 w 4536"/>
                <a:gd name="T1" fmla="*/ 0 h 5236"/>
                <a:gd name="T2" fmla="*/ 0 w 4536"/>
                <a:gd name="T3" fmla="*/ 0 h 5236"/>
                <a:gd name="T4" fmla="*/ 0 w 4536"/>
                <a:gd name="T5" fmla="*/ 0 h 5236"/>
                <a:gd name="T6" fmla="*/ 0 w 4536"/>
                <a:gd name="T7" fmla="*/ 0 h 5236"/>
                <a:gd name="T8" fmla="*/ 0 w 4536"/>
                <a:gd name="T9" fmla="*/ 0 h 5236"/>
                <a:gd name="T10" fmla="*/ 0 w 4536"/>
                <a:gd name="T11" fmla="*/ 0 h 5236"/>
                <a:gd name="T12" fmla="*/ 0 w 4536"/>
                <a:gd name="T13" fmla="*/ 1 h 5236"/>
                <a:gd name="T14" fmla="*/ 0 w 4536"/>
                <a:gd name="T15" fmla="*/ 1 h 5236"/>
                <a:gd name="T16" fmla="*/ 0 w 4536"/>
                <a:gd name="T17" fmla="*/ 1 h 5236"/>
                <a:gd name="T18" fmla="*/ 0 w 4536"/>
                <a:gd name="T19" fmla="*/ 0 h 5236"/>
                <a:gd name="T20" fmla="*/ 0 w 4536"/>
                <a:gd name="T21" fmla="*/ 0 h 5236"/>
                <a:gd name="T22" fmla="*/ 0 w 4536"/>
                <a:gd name="T23" fmla="*/ 0 h 5236"/>
                <a:gd name="T24" fmla="*/ 0 w 4536"/>
                <a:gd name="T25" fmla="*/ 0 h 5236"/>
                <a:gd name="T26" fmla="*/ 0 w 4536"/>
                <a:gd name="T27" fmla="*/ 0 h 5236"/>
                <a:gd name="T28" fmla="*/ 0 w 4536"/>
                <a:gd name="T29" fmla="*/ 0 h 52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36"/>
                <a:gd name="T46" fmla="*/ 0 h 5236"/>
                <a:gd name="T47" fmla="*/ 4536 w 4536"/>
                <a:gd name="T48" fmla="*/ 5236 h 52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2" name="Freeform 9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>
                <a:gd name="T0" fmla="*/ 0 w 626"/>
                <a:gd name="T1" fmla="*/ 0 h 362"/>
                <a:gd name="T2" fmla="*/ 0 w 626"/>
                <a:gd name="T3" fmla="*/ 0 h 362"/>
                <a:gd name="T4" fmla="*/ 0 w 626"/>
                <a:gd name="T5" fmla="*/ 0 h 362"/>
                <a:gd name="T6" fmla="*/ 0 w 626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6"/>
                <a:gd name="T13" fmla="*/ 0 h 362"/>
                <a:gd name="T14" fmla="*/ 626 w 626"/>
                <a:gd name="T15" fmla="*/ 362 h 3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3" name="Freeform 10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>
                <a:gd name="T0" fmla="*/ 0 w 749"/>
                <a:gd name="T1" fmla="*/ 0 h 143"/>
                <a:gd name="T2" fmla="*/ 0 w 749"/>
                <a:gd name="T3" fmla="*/ 0 h 143"/>
                <a:gd name="T4" fmla="*/ 0 w 749"/>
                <a:gd name="T5" fmla="*/ 0 h 143"/>
                <a:gd name="T6" fmla="*/ 0 w 749"/>
                <a:gd name="T7" fmla="*/ 0 h 143"/>
                <a:gd name="T8" fmla="*/ 0 w 74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9"/>
                <a:gd name="T16" fmla="*/ 0 h 143"/>
                <a:gd name="T17" fmla="*/ 749 w 74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4" name="Freeform 11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>
                <a:gd name="T0" fmla="*/ 0 w 873"/>
                <a:gd name="T1" fmla="*/ 0 h 142"/>
                <a:gd name="T2" fmla="*/ 0 w 873"/>
                <a:gd name="T3" fmla="*/ 0 h 142"/>
                <a:gd name="T4" fmla="*/ 0 w 873"/>
                <a:gd name="T5" fmla="*/ 0 h 142"/>
                <a:gd name="T6" fmla="*/ 0 w 873"/>
                <a:gd name="T7" fmla="*/ 0 h 142"/>
                <a:gd name="T8" fmla="*/ 0 w 873"/>
                <a:gd name="T9" fmla="*/ 0 h 142"/>
                <a:gd name="T10" fmla="*/ 0 w 873"/>
                <a:gd name="T11" fmla="*/ 0 h 142"/>
                <a:gd name="T12" fmla="*/ 0 w 873"/>
                <a:gd name="T13" fmla="*/ 0 h 142"/>
                <a:gd name="T14" fmla="*/ 0 w 873"/>
                <a:gd name="T15" fmla="*/ 0 h 142"/>
                <a:gd name="T16" fmla="*/ 0 w 873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73"/>
                <a:gd name="T28" fmla="*/ 0 h 142"/>
                <a:gd name="T29" fmla="*/ 873 w 873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>
                <a:gd name="T0" fmla="*/ 0 w 996"/>
                <a:gd name="T1" fmla="*/ 0 h 142"/>
                <a:gd name="T2" fmla="*/ 0 w 996"/>
                <a:gd name="T3" fmla="*/ 0 h 142"/>
                <a:gd name="T4" fmla="*/ 0 w 996"/>
                <a:gd name="T5" fmla="*/ 0 h 142"/>
                <a:gd name="T6" fmla="*/ 0 w 996"/>
                <a:gd name="T7" fmla="*/ 0 h 142"/>
                <a:gd name="T8" fmla="*/ 0 w 996"/>
                <a:gd name="T9" fmla="*/ 0 h 142"/>
                <a:gd name="T10" fmla="*/ 0 w 996"/>
                <a:gd name="T11" fmla="*/ 0 h 142"/>
                <a:gd name="T12" fmla="*/ 0 w 996"/>
                <a:gd name="T13" fmla="*/ 0 h 142"/>
                <a:gd name="T14" fmla="*/ 0 w 996"/>
                <a:gd name="T15" fmla="*/ 0 h 142"/>
                <a:gd name="T16" fmla="*/ 0 w 996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96"/>
                <a:gd name="T28" fmla="*/ 0 h 142"/>
                <a:gd name="T29" fmla="*/ 996 w 996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6" name="Freeform 13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>
                <a:gd name="T0" fmla="*/ 0 w 1120"/>
                <a:gd name="T1" fmla="*/ 0 h 143"/>
                <a:gd name="T2" fmla="*/ 0 w 1120"/>
                <a:gd name="T3" fmla="*/ 0 h 143"/>
                <a:gd name="T4" fmla="*/ 0 w 1120"/>
                <a:gd name="T5" fmla="*/ 0 h 143"/>
                <a:gd name="T6" fmla="*/ 0 w 1120"/>
                <a:gd name="T7" fmla="*/ 0 h 143"/>
                <a:gd name="T8" fmla="*/ 0 w 1120"/>
                <a:gd name="T9" fmla="*/ 0 h 143"/>
                <a:gd name="T10" fmla="*/ 0 w 1120"/>
                <a:gd name="T11" fmla="*/ 0 h 143"/>
                <a:gd name="T12" fmla="*/ 0 w 1120"/>
                <a:gd name="T13" fmla="*/ 0 h 143"/>
                <a:gd name="T14" fmla="*/ 0 w 1120"/>
                <a:gd name="T15" fmla="*/ 0 h 143"/>
                <a:gd name="T16" fmla="*/ 0 w 1120"/>
                <a:gd name="T17" fmla="*/ 0 h 143"/>
                <a:gd name="T18" fmla="*/ 0 w 1120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0"/>
                <a:gd name="T31" fmla="*/ 0 h 143"/>
                <a:gd name="T32" fmla="*/ 1120 w 1120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7" name="Freeform 14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>
                <a:gd name="T0" fmla="*/ 0 w 1242"/>
                <a:gd name="T1" fmla="*/ 0 h 143"/>
                <a:gd name="T2" fmla="*/ 0 w 1242"/>
                <a:gd name="T3" fmla="*/ 0 h 143"/>
                <a:gd name="T4" fmla="*/ 0 w 1242"/>
                <a:gd name="T5" fmla="*/ 0 h 143"/>
                <a:gd name="T6" fmla="*/ 0 w 1242"/>
                <a:gd name="T7" fmla="*/ 0 h 143"/>
                <a:gd name="T8" fmla="*/ 0 w 1242"/>
                <a:gd name="T9" fmla="*/ 0 h 143"/>
                <a:gd name="T10" fmla="*/ 0 w 1242"/>
                <a:gd name="T11" fmla="*/ 0 h 143"/>
                <a:gd name="T12" fmla="*/ 0 w 1242"/>
                <a:gd name="T13" fmla="*/ 0 h 143"/>
                <a:gd name="T14" fmla="*/ 0 w 1242"/>
                <a:gd name="T15" fmla="*/ 0 h 143"/>
                <a:gd name="T16" fmla="*/ 0 w 1242"/>
                <a:gd name="T17" fmla="*/ 0 h 143"/>
                <a:gd name="T18" fmla="*/ 0 w 1242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2"/>
                <a:gd name="T31" fmla="*/ 0 h 143"/>
                <a:gd name="T32" fmla="*/ 1242 w 1242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8" name="Freeform 15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>
                <a:gd name="T0" fmla="*/ 0 w 1366"/>
                <a:gd name="T1" fmla="*/ 0 h 142"/>
                <a:gd name="T2" fmla="*/ 0 w 1366"/>
                <a:gd name="T3" fmla="*/ 0 h 142"/>
                <a:gd name="T4" fmla="*/ 0 w 1366"/>
                <a:gd name="T5" fmla="*/ 0 h 142"/>
                <a:gd name="T6" fmla="*/ 0 w 1366"/>
                <a:gd name="T7" fmla="*/ 0 h 142"/>
                <a:gd name="T8" fmla="*/ 0 w 1366"/>
                <a:gd name="T9" fmla="*/ 0 h 142"/>
                <a:gd name="T10" fmla="*/ 0 w 1366"/>
                <a:gd name="T11" fmla="*/ 0 h 142"/>
                <a:gd name="T12" fmla="*/ 0 w 1366"/>
                <a:gd name="T13" fmla="*/ 0 h 142"/>
                <a:gd name="T14" fmla="*/ 0 w 1366"/>
                <a:gd name="T15" fmla="*/ 0 h 142"/>
                <a:gd name="T16" fmla="*/ 0 w 1366"/>
                <a:gd name="T17" fmla="*/ 0 h 142"/>
                <a:gd name="T18" fmla="*/ 0 w 1366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6"/>
                <a:gd name="T31" fmla="*/ 0 h 142"/>
                <a:gd name="T32" fmla="*/ 1366 w 1366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9" name="Freeform 16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>
                <a:gd name="T0" fmla="*/ 0 w 1489"/>
                <a:gd name="T1" fmla="*/ 0 h 143"/>
                <a:gd name="T2" fmla="*/ 0 w 1489"/>
                <a:gd name="T3" fmla="*/ 0 h 143"/>
                <a:gd name="T4" fmla="*/ 0 w 1489"/>
                <a:gd name="T5" fmla="*/ 0 h 143"/>
                <a:gd name="T6" fmla="*/ 0 w 1489"/>
                <a:gd name="T7" fmla="*/ 0 h 143"/>
                <a:gd name="T8" fmla="*/ 0 w 1489"/>
                <a:gd name="T9" fmla="*/ 0 h 143"/>
                <a:gd name="T10" fmla="*/ 0 w 1489"/>
                <a:gd name="T11" fmla="*/ 0 h 143"/>
                <a:gd name="T12" fmla="*/ 0 w 1489"/>
                <a:gd name="T13" fmla="*/ 0 h 143"/>
                <a:gd name="T14" fmla="*/ 0 w 1489"/>
                <a:gd name="T15" fmla="*/ 0 h 143"/>
                <a:gd name="T16" fmla="*/ 0 w 1489"/>
                <a:gd name="T17" fmla="*/ 0 h 143"/>
                <a:gd name="T18" fmla="*/ 0 w 1489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89"/>
                <a:gd name="T31" fmla="*/ 0 h 143"/>
                <a:gd name="T32" fmla="*/ 1489 w 1489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0" name="Freeform 17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>
                <a:gd name="T0" fmla="*/ 0 w 1613"/>
                <a:gd name="T1" fmla="*/ 0 h 143"/>
                <a:gd name="T2" fmla="*/ 0 w 1613"/>
                <a:gd name="T3" fmla="*/ 0 h 143"/>
                <a:gd name="T4" fmla="*/ 0 w 1613"/>
                <a:gd name="T5" fmla="*/ 0 h 143"/>
                <a:gd name="T6" fmla="*/ 0 w 1613"/>
                <a:gd name="T7" fmla="*/ 0 h 143"/>
                <a:gd name="T8" fmla="*/ 0 w 1613"/>
                <a:gd name="T9" fmla="*/ 0 h 143"/>
                <a:gd name="T10" fmla="*/ 0 w 1613"/>
                <a:gd name="T11" fmla="*/ 0 h 143"/>
                <a:gd name="T12" fmla="*/ 0 w 1613"/>
                <a:gd name="T13" fmla="*/ 0 h 143"/>
                <a:gd name="T14" fmla="*/ 0 w 1613"/>
                <a:gd name="T15" fmla="*/ 0 h 143"/>
                <a:gd name="T16" fmla="*/ 0 w 1613"/>
                <a:gd name="T17" fmla="*/ 0 h 143"/>
                <a:gd name="T18" fmla="*/ 0 w 1613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3"/>
                <a:gd name="T31" fmla="*/ 0 h 143"/>
                <a:gd name="T32" fmla="*/ 1613 w 1613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1" name="Freeform 18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2" name="Freeform 19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3" name="Freeform 20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4" name="Freeform 21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5" name="Freeform 22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6" name="Freeform 23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7" name="Freeform 24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3"/>
                <a:gd name="T43" fmla="*/ 0 h 143"/>
                <a:gd name="T44" fmla="*/ 1653 w 1653"/>
                <a:gd name="T45" fmla="*/ 143 h 1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8" name="Freeform 25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3"/>
                <a:gd name="T58" fmla="*/ 0 h 143"/>
                <a:gd name="T59" fmla="*/ 1653 w 1653"/>
                <a:gd name="T60" fmla="*/ 143 h 1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9" name="Freeform 26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653"/>
                <a:gd name="T61" fmla="*/ 0 h 142"/>
                <a:gd name="T62" fmla="*/ 1653 w 1653"/>
                <a:gd name="T63" fmla="*/ 142 h 1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0" name="Freeform 27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2"/>
                <a:gd name="T77" fmla="*/ 1653 w 1653"/>
                <a:gd name="T78" fmla="*/ 142 h 1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1" name="Freeform 28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w 1653"/>
                <a:gd name="T47" fmla="*/ 0 h 143"/>
                <a:gd name="T48" fmla="*/ 0 w 1653"/>
                <a:gd name="T49" fmla="*/ 0 h 1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3"/>
                <a:gd name="T77" fmla="*/ 1653 w 1653"/>
                <a:gd name="T78" fmla="*/ 143 h 1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2" name="Freeform 29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3"/>
                <a:gd name="T70" fmla="*/ 0 h 143"/>
                <a:gd name="T71" fmla="*/ 1653 w 1653"/>
                <a:gd name="T72" fmla="*/ 143 h 14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3" name="Freeform 30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w 1653"/>
                <a:gd name="T51" fmla="*/ 0 h 142"/>
                <a:gd name="T52" fmla="*/ 0 w 1653"/>
                <a:gd name="T53" fmla="*/ 0 h 142"/>
                <a:gd name="T54" fmla="*/ 0 w 1653"/>
                <a:gd name="T55" fmla="*/ 0 h 142"/>
                <a:gd name="T56" fmla="*/ 0 w 1653"/>
                <a:gd name="T57" fmla="*/ 0 h 142"/>
                <a:gd name="T58" fmla="*/ 0 w 1653"/>
                <a:gd name="T59" fmla="*/ 0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53"/>
                <a:gd name="T91" fmla="*/ 0 h 142"/>
                <a:gd name="T92" fmla="*/ 1653 w 1653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4" name="Freeform 31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3"/>
                <a:gd name="T73" fmla="*/ 0 h 142"/>
                <a:gd name="T74" fmla="*/ 1653 w 1653"/>
                <a:gd name="T75" fmla="*/ 142 h 14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5" name="Freeform 32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>
                <a:gd name="T0" fmla="*/ 0 w 1284"/>
                <a:gd name="T1" fmla="*/ 0 h 143"/>
                <a:gd name="T2" fmla="*/ 0 w 1284"/>
                <a:gd name="T3" fmla="*/ 0 h 143"/>
                <a:gd name="T4" fmla="*/ 0 w 1284"/>
                <a:gd name="T5" fmla="*/ 0 h 143"/>
                <a:gd name="T6" fmla="*/ 0 w 1284"/>
                <a:gd name="T7" fmla="*/ 0 h 143"/>
                <a:gd name="T8" fmla="*/ 0 w 1284"/>
                <a:gd name="T9" fmla="*/ 0 h 143"/>
                <a:gd name="T10" fmla="*/ 0 w 1284"/>
                <a:gd name="T11" fmla="*/ 0 h 143"/>
                <a:gd name="T12" fmla="*/ 0 w 1284"/>
                <a:gd name="T13" fmla="*/ 0 h 143"/>
                <a:gd name="T14" fmla="*/ 0 w 1284"/>
                <a:gd name="T15" fmla="*/ 0 h 143"/>
                <a:gd name="T16" fmla="*/ 0 w 1284"/>
                <a:gd name="T17" fmla="*/ 0 h 143"/>
                <a:gd name="T18" fmla="*/ 0 w 1284"/>
                <a:gd name="T19" fmla="*/ 0 h 143"/>
                <a:gd name="T20" fmla="*/ 0 w 1284"/>
                <a:gd name="T21" fmla="*/ 0 h 143"/>
                <a:gd name="T22" fmla="*/ 0 w 1284"/>
                <a:gd name="T23" fmla="*/ 0 h 143"/>
                <a:gd name="T24" fmla="*/ 0 w 128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4"/>
                <a:gd name="T40" fmla="*/ 0 h 143"/>
                <a:gd name="T41" fmla="*/ 1284 w 1284"/>
                <a:gd name="T42" fmla="*/ 143 h 1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6" name="Freeform 33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>
                <a:gd name="T0" fmla="*/ 0 w 1462"/>
                <a:gd name="T1" fmla="*/ 0 h 143"/>
                <a:gd name="T2" fmla="*/ 0 w 1462"/>
                <a:gd name="T3" fmla="*/ 0 h 143"/>
                <a:gd name="T4" fmla="*/ 0 w 1462"/>
                <a:gd name="T5" fmla="*/ 0 h 143"/>
                <a:gd name="T6" fmla="*/ 0 w 1462"/>
                <a:gd name="T7" fmla="*/ 0 h 143"/>
                <a:gd name="T8" fmla="*/ 0 w 1462"/>
                <a:gd name="T9" fmla="*/ 0 h 143"/>
                <a:gd name="T10" fmla="*/ 0 w 1462"/>
                <a:gd name="T11" fmla="*/ 0 h 143"/>
                <a:gd name="T12" fmla="*/ 0 w 1462"/>
                <a:gd name="T13" fmla="*/ 0 h 143"/>
                <a:gd name="T14" fmla="*/ 0 w 1462"/>
                <a:gd name="T15" fmla="*/ 0 h 143"/>
                <a:gd name="T16" fmla="*/ 0 w 1462"/>
                <a:gd name="T17" fmla="*/ 0 h 143"/>
                <a:gd name="T18" fmla="*/ 0 w 1462"/>
                <a:gd name="T19" fmla="*/ 0 h 143"/>
                <a:gd name="T20" fmla="*/ 0 w 1462"/>
                <a:gd name="T21" fmla="*/ 0 h 143"/>
                <a:gd name="T22" fmla="*/ 0 w 1462"/>
                <a:gd name="T23" fmla="*/ 0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62"/>
                <a:gd name="T37" fmla="*/ 0 h 143"/>
                <a:gd name="T38" fmla="*/ 1462 w 1462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7" name="Freeform 34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>
                <a:gd name="T0" fmla="*/ 0 w 1496"/>
                <a:gd name="T1" fmla="*/ 0 h 142"/>
                <a:gd name="T2" fmla="*/ 0 w 1496"/>
                <a:gd name="T3" fmla="*/ 0 h 142"/>
                <a:gd name="T4" fmla="*/ 0 w 1496"/>
                <a:gd name="T5" fmla="*/ 0 h 142"/>
                <a:gd name="T6" fmla="*/ 0 w 1496"/>
                <a:gd name="T7" fmla="*/ 0 h 142"/>
                <a:gd name="T8" fmla="*/ 0 w 1496"/>
                <a:gd name="T9" fmla="*/ 0 h 142"/>
                <a:gd name="T10" fmla="*/ 0 w 1496"/>
                <a:gd name="T11" fmla="*/ 0 h 142"/>
                <a:gd name="T12" fmla="*/ 0 w 1496"/>
                <a:gd name="T13" fmla="*/ 0 h 142"/>
                <a:gd name="T14" fmla="*/ 0 w 1496"/>
                <a:gd name="T15" fmla="*/ 0 h 142"/>
                <a:gd name="T16" fmla="*/ 0 w 1496"/>
                <a:gd name="T17" fmla="*/ 0 h 142"/>
                <a:gd name="T18" fmla="*/ 0 w 1496"/>
                <a:gd name="T19" fmla="*/ 0 h 142"/>
                <a:gd name="T20" fmla="*/ 0 w 1496"/>
                <a:gd name="T21" fmla="*/ 0 h 142"/>
                <a:gd name="T22" fmla="*/ 0 w 1496"/>
                <a:gd name="T23" fmla="*/ 0 h 142"/>
                <a:gd name="T24" fmla="*/ 0 w 1496"/>
                <a:gd name="T25" fmla="*/ 0 h 1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96"/>
                <a:gd name="T40" fmla="*/ 0 h 142"/>
                <a:gd name="T41" fmla="*/ 1496 w 1496"/>
                <a:gd name="T42" fmla="*/ 142 h 14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8" name="Freeform 35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>
                <a:gd name="T0" fmla="*/ 0 w 1372"/>
                <a:gd name="T1" fmla="*/ 0 h 142"/>
                <a:gd name="T2" fmla="*/ 0 w 1372"/>
                <a:gd name="T3" fmla="*/ 0 h 142"/>
                <a:gd name="T4" fmla="*/ 0 w 1372"/>
                <a:gd name="T5" fmla="*/ 0 h 142"/>
                <a:gd name="T6" fmla="*/ 0 w 1372"/>
                <a:gd name="T7" fmla="*/ 0 h 142"/>
                <a:gd name="T8" fmla="*/ 0 w 1372"/>
                <a:gd name="T9" fmla="*/ 0 h 142"/>
                <a:gd name="T10" fmla="*/ 0 w 1372"/>
                <a:gd name="T11" fmla="*/ 0 h 142"/>
                <a:gd name="T12" fmla="*/ 0 w 1372"/>
                <a:gd name="T13" fmla="*/ 0 h 142"/>
                <a:gd name="T14" fmla="*/ 0 w 1372"/>
                <a:gd name="T15" fmla="*/ 0 h 142"/>
                <a:gd name="T16" fmla="*/ 0 w 1372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2"/>
                <a:gd name="T28" fmla="*/ 0 h 142"/>
                <a:gd name="T29" fmla="*/ 1372 w 1372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9" name="Freeform 36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>
                <a:gd name="T0" fmla="*/ 0 w 1250"/>
                <a:gd name="T1" fmla="*/ 0 h 143"/>
                <a:gd name="T2" fmla="*/ 0 w 1250"/>
                <a:gd name="T3" fmla="*/ 0 h 143"/>
                <a:gd name="T4" fmla="*/ 0 w 1250"/>
                <a:gd name="T5" fmla="*/ 0 h 143"/>
                <a:gd name="T6" fmla="*/ 0 w 1250"/>
                <a:gd name="T7" fmla="*/ 0 h 143"/>
                <a:gd name="T8" fmla="*/ 0 w 1250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0"/>
                <a:gd name="T16" fmla="*/ 0 h 143"/>
                <a:gd name="T17" fmla="*/ 1250 w 1250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0" name="Freeform 37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>
                <a:gd name="T0" fmla="*/ 0 w 1126"/>
                <a:gd name="T1" fmla="*/ 0 h 143"/>
                <a:gd name="T2" fmla="*/ 0 w 1126"/>
                <a:gd name="T3" fmla="*/ 0 h 143"/>
                <a:gd name="T4" fmla="*/ 0 w 1126"/>
                <a:gd name="T5" fmla="*/ 0 h 143"/>
                <a:gd name="T6" fmla="*/ 0 w 1126"/>
                <a:gd name="T7" fmla="*/ 0 h 143"/>
                <a:gd name="T8" fmla="*/ 0 w 112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6"/>
                <a:gd name="T16" fmla="*/ 0 h 143"/>
                <a:gd name="T17" fmla="*/ 1126 w 112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1" name="Freeform 38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>
                <a:gd name="T0" fmla="*/ 0 w 1003"/>
                <a:gd name="T1" fmla="*/ 0 h 142"/>
                <a:gd name="T2" fmla="*/ 0 w 1003"/>
                <a:gd name="T3" fmla="*/ 0 h 142"/>
                <a:gd name="T4" fmla="*/ 0 w 1003"/>
                <a:gd name="T5" fmla="*/ 0 h 142"/>
                <a:gd name="T6" fmla="*/ 0 w 1003"/>
                <a:gd name="T7" fmla="*/ 0 h 142"/>
                <a:gd name="T8" fmla="*/ 0 w 1003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3"/>
                <a:gd name="T16" fmla="*/ 0 h 142"/>
                <a:gd name="T17" fmla="*/ 1003 w 1003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2" name="Freeform 39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>
                <a:gd name="T0" fmla="*/ 0 w 879"/>
                <a:gd name="T1" fmla="*/ 0 h 143"/>
                <a:gd name="T2" fmla="*/ 0 w 879"/>
                <a:gd name="T3" fmla="*/ 0 h 143"/>
                <a:gd name="T4" fmla="*/ 0 w 879"/>
                <a:gd name="T5" fmla="*/ 0 h 143"/>
                <a:gd name="T6" fmla="*/ 0 w 879"/>
                <a:gd name="T7" fmla="*/ 0 h 143"/>
                <a:gd name="T8" fmla="*/ 0 w 87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9"/>
                <a:gd name="T16" fmla="*/ 0 h 143"/>
                <a:gd name="T17" fmla="*/ 879 w 87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3" name="Freeform 40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>
                <a:gd name="T0" fmla="*/ 0 w 756"/>
                <a:gd name="T1" fmla="*/ 0 h 143"/>
                <a:gd name="T2" fmla="*/ 0 w 756"/>
                <a:gd name="T3" fmla="*/ 0 h 143"/>
                <a:gd name="T4" fmla="*/ 0 w 756"/>
                <a:gd name="T5" fmla="*/ 0 h 143"/>
                <a:gd name="T6" fmla="*/ 0 w 756"/>
                <a:gd name="T7" fmla="*/ 0 h 143"/>
                <a:gd name="T8" fmla="*/ 0 w 75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143"/>
                <a:gd name="T17" fmla="*/ 756 w 75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4" name="Freeform 41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>
                <a:gd name="T0" fmla="*/ 0 w 632"/>
                <a:gd name="T1" fmla="*/ 0 h 142"/>
                <a:gd name="T2" fmla="*/ 0 w 632"/>
                <a:gd name="T3" fmla="*/ 0 h 142"/>
                <a:gd name="T4" fmla="*/ 0 w 632"/>
                <a:gd name="T5" fmla="*/ 0 h 142"/>
                <a:gd name="T6" fmla="*/ 0 w 632"/>
                <a:gd name="T7" fmla="*/ 0 h 142"/>
                <a:gd name="T8" fmla="*/ 0 w 632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142"/>
                <a:gd name="T17" fmla="*/ 632 w 632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5" name="Freeform 42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>
                <a:gd name="T0" fmla="*/ 0 w 509"/>
                <a:gd name="T1" fmla="*/ 0 h 142"/>
                <a:gd name="T2" fmla="*/ 0 w 509"/>
                <a:gd name="T3" fmla="*/ 0 h 142"/>
                <a:gd name="T4" fmla="*/ 0 w 509"/>
                <a:gd name="T5" fmla="*/ 0 h 142"/>
                <a:gd name="T6" fmla="*/ 0 w 509"/>
                <a:gd name="T7" fmla="*/ 0 h 142"/>
                <a:gd name="T8" fmla="*/ 0 w 509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9"/>
                <a:gd name="T16" fmla="*/ 0 h 142"/>
                <a:gd name="T17" fmla="*/ 509 w 509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6" name="Freeform 43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>
                <a:gd name="T0" fmla="*/ 0 w 385"/>
                <a:gd name="T1" fmla="*/ 0 h 143"/>
                <a:gd name="T2" fmla="*/ 0 w 385"/>
                <a:gd name="T3" fmla="*/ 0 h 143"/>
                <a:gd name="T4" fmla="*/ 0 w 385"/>
                <a:gd name="T5" fmla="*/ 0 h 143"/>
                <a:gd name="T6" fmla="*/ 0 w 385"/>
                <a:gd name="T7" fmla="*/ 0 h 143"/>
                <a:gd name="T8" fmla="*/ 0 w 385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5"/>
                <a:gd name="T16" fmla="*/ 0 h 143"/>
                <a:gd name="T17" fmla="*/ 385 w 385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7" name="Freeform 44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>
                <a:gd name="T0" fmla="*/ 0 w 261"/>
                <a:gd name="T1" fmla="*/ 0 h 143"/>
                <a:gd name="T2" fmla="*/ 0 w 261"/>
                <a:gd name="T3" fmla="*/ 0 h 143"/>
                <a:gd name="T4" fmla="*/ 0 w 261"/>
                <a:gd name="T5" fmla="*/ 0 h 143"/>
                <a:gd name="T6" fmla="*/ 0 w 261"/>
                <a:gd name="T7" fmla="*/ 0 h 143"/>
                <a:gd name="T8" fmla="*/ 0 w 261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1"/>
                <a:gd name="T16" fmla="*/ 0 h 143"/>
                <a:gd name="T17" fmla="*/ 261 w 261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8" name="Freeform 45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>
                <a:gd name="T0" fmla="*/ 0 w 138"/>
                <a:gd name="T1" fmla="*/ 0 h 80"/>
                <a:gd name="T2" fmla="*/ 0 w 138"/>
                <a:gd name="T3" fmla="*/ 0 h 80"/>
                <a:gd name="T4" fmla="*/ 0 w 138"/>
                <a:gd name="T5" fmla="*/ 0 h 80"/>
                <a:gd name="T6" fmla="*/ 0 w 138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80"/>
                <a:gd name="T14" fmla="*/ 138 w 138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9" name="Freeform 46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>
                <a:gd name="T0" fmla="*/ 0 w 14"/>
                <a:gd name="T1" fmla="*/ 0 h 9"/>
                <a:gd name="T2" fmla="*/ 0 w 14"/>
                <a:gd name="T3" fmla="*/ 0 h 9"/>
                <a:gd name="T4" fmla="*/ 0 w 14"/>
                <a:gd name="T5" fmla="*/ 0 h 9"/>
                <a:gd name="T6" fmla="*/ 0 w 14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9"/>
                <a:gd name="T14" fmla="*/ 14 w 14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0" name="Freeform 47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>
                <a:gd name="T0" fmla="*/ 0 w 1654"/>
                <a:gd name="T1" fmla="*/ 0 h 1104"/>
                <a:gd name="T2" fmla="*/ 0 w 1654"/>
                <a:gd name="T3" fmla="*/ 0 h 1104"/>
                <a:gd name="T4" fmla="*/ 0 w 1654"/>
                <a:gd name="T5" fmla="*/ 0 h 1104"/>
                <a:gd name="T6" fmla="*/ 0 w 1654"/>
                <a:gd name="T7" fmla="*/ 0 h 1104"/>
                <a:gd name="T8" fmla="*/ 0 w 1654"/>
                <a:gd name="T9" fmla="*/ 0 h 1104"/>
                <a:gd name="T10" fmla="*/ 0 w 1654"/>
                <a:gd name="T11" fmla="*/ 0 h 1104"/>
                <a:gd name="T12" fmla="*/ 0 w 1654"/>
                <a:gd name="T13" fmla="*/ 0 h 1104"/>
                <a:gd name="T14" fmla="*/ 0 w 1654"/>
                <a:gd name="T15" fmla="*/ 0 h 1104"/>
                <a:gd name="T16" fmla="*/ 0 w 1654"/>
                <a:gd name="T17" fmla="*/ 0 h 1104"/>
                <a:gd name="T18" fmla="*/ 0 w 1654"/>
                <a:gd name="T19" fmla="*/ 0 h 1104"/>
                <a:gd name="T20" fmla="*/ 0 w 1654"/>
                <a:gd name="T21" fmla="*/ 0 h 1104"/>
                <a:gd name="T22" fmla="*/ 0 w 1654"/>
                <a:gd name="T23" fmla="*/ 0 h 1104"/>
                <a:gd name="T24" fmla="*/ 0 w 1654"/>
                <a:gd name="T25" fmla="*/ 0 h 1104"/>
                <a:gd name="T26" fmla="*/ 0 w 1654"/>
                <a:gd name="T27" fmla="*/ 0 h 1104"/>
                <a:gd name="T28" fmla="*/ 0 w 1654"/>
                <a:gd name="T29" fmla="*/ 0 h 1104"/>
                <a:gd name="T30" fmla="*/ 0 w 1654"/>
                <a:gd name="T31" fmla="*/ 0 h 1104"/>
                <a:gd name="T32" fmla="*/ 0 w 1654"/>
                <a:gd name="T33" fmla="*/ 0 h 11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04"/>
                <a:gd name="T53" fmla="*/ 1654 w 1654"/>
                <a:gd name="T54" fmla="*/ 1104 h 110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1" name="Freeform 48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54"/>
                <a:gd name="T67" fmla="*/ 0 h 1113"/>
                <a:gd name="T68" fmla="*/ 1654 w 1654"/>
                <a:gd name="T69" fmla="*/ 1113 h 11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2" name="Freeform 49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3" name="Freeform 50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4"/>
                <a:gd name="T58" fmla="*/ 0 h 1113"/>
                <a:gd name="T59" fmla="*/ 1654 w 1654"/>
                <a:gd name="T60" fmla="*/ 1113 h 111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4" name="Freeform 51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5" name="Freeform 52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3"/>
                <a:gd name="T71" fmla="*/ 1654 w 1654"/>
                <a:gd name="T72" fmla="*/ 1113 h 11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6" name="Freeform 53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w 1654"/>
                <a:gd name="T47" fmla="*/ 0 h 1114"/>
                <a:gd name="T48" fmla="*/ 0 w 1654"/>
                <a:gd name="T49" fmla="*/ 0 h 111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4"/>
                <a:gd name="T77" fmla="*/ 1654 w 1654"/>
                <a:gd name="T78" fmla="*/ 1114 h 111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7" name="Freeform 54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4"/>
                <a:gd name="T71" fmla="*/ 1654 w 1654"/>
                <a:gd name="T72" fmla="*/ 1114 h 111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8" name="Freeform 55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9" name="Freeform 56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0" name="Freeform 57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1" name="Freeform 58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13"/>
                <a:gd name="T53" fmla="*/ 1654 w 1654"/>
                <a:gd name="T54" fmla="*/ 1113 h 111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2" name="Freeform 59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54"/>
                <a:gd name="T55" fmla="*/ 0 h 1113"/>
                <a:gd name="T56" fmla="*/ 1654 w 1654"/>
                <a:gd name="T57" fmla="*/ 1113 h 11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3" name="Freeform 60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4"/>
                <a:gd name="T43" fmla="*/ 0 h 1113"/>
                <a:gd name="T44" fmla="*/ 1654 w 1654"/>
                <a:gd name="T45" fmla="*/ 1113 h 111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4" name="Freeform 61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4"/>
                <a:gd name="T32" fmla="*/ 1654 w 1654"/>
                <a:gd name="T33" fmla="*/ 1114 h 1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5" name="Freeform 62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>
                <a:gd name="T0" fmla="*/ 0 w 1654"/>
                <a:gd name="T1" fmla="*/ 0 h 1115"/>
                <a:gd name="T2" fmla="*/ 0 w 1654"/>
                <a:gd name="T3" fmla="*/ 0 h 1115"/>
                <a:gd name="T4" fmla="*/ 0 w 1654"/>
                <a:gd name="T5" fmla="*/ 0 h 1115"/>
                <a:gd name="T6" fmla="*/ 0 w 1654"/>
                <a:gd name="T7" fmla="*/ 0 h 1115"/>
                <a:gd name="T8" fmla="*/ 0 w 1654"/>
                <a:gd name="T9" fmla="*/ 0 h 1115"/>
                <a:gd name="T10" fmla="*/ 0 w 1654"/>
                <a:gd name="T11" fmla="*/ 0 h 1115"/>
                <a:gd name="T12" fmla="*/ 0 w 1654"/>
                <a:gd name="T13" fmla="*/ 0 h 1115"/>
                <a:gd name="T14" fmla="*/ 0 w 1654"/>
                <a:gd name="T15" fmla="*/ 0 h 1115"/>
                <a:gd name="T16" fmla="*/ 0 w 1654"/>
                <a:gd name="T17" fmla="*/ 0 h 1115"/>
                <a:gd name="T18" fmla="*/ 0 w 1654"/>
                <a:gd name="T19" fmla="*/ 0 h 11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5"/>
                <a:gd name="T32" fmla="*/ 1654 w 1654"/>
                <a:gd name="T33" fmla="*/ 1115 h 11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6" name="Freeform 63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7" name="Freeform 64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8" name="Freeform 65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9" name="Freeform 66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0" name="Freeform 67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1" name="Freeform 68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2" name="Freeform 69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3" name="Freeform 70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>
                <a:gd name="T0" fmla="*/ 0 w 1654"/>
                <a:gd name="T1" fmla="*/ 0 h 1051"/>
                <a:gd name="T2" fmla="*/ 0 w 1654"/>
                <a:gd name="T3" fmla="*/ 0 h 1051"/>
                <a:gd name="T4" fmla="*/ 0 w 1654"/>
                <a:gd name="T5" fmla="*/ 0 h 1051"/>
                <a:gd name="T6" fmla="*/ 0 w 1654"/>
                <a:gd name="T7" fmla="*/ 0 h 1051"/>
                <a:gd name="T8" fmla="*/ 0 w 1654"/>
                <a:gd name="T9" fmla="*/ 0 h 1051"/>
                <a:gd name="T10" fmla="*/ 0 w 1654"/>
                <a:gd name="T11" fmla="*/ 0 h 10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1051"/>
                <a:gd name="T20" fmla="*/ 1654 w 1654"/>
                <a:gd name="T21" fmla="*/ 1051 h 10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4" name="Freeform 71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>
                <a:gd name="T0" fmla="*/ 0 w 1654"/>
                <a:gd name="T1" fmla="*/ 0 h 971"/>
                <a:gd name="T2" fmla="*/ 0 w 1654"/>
                <a:gd name="T3" fmla="*/ 0 h 971"/>
                <a:gd name="T4" fmla="*/ 0 w 1654"/>
                <a:gd name="T5" fmla="*/ 0 h 971"/>
                <a:gd name="T6" fmla="*/ 0 w 1654"/>
                <a:gd name="T7" fmla="*/ 0 h 971"/>
                <a:gd name="T8" fmla="*/ 0 w 1654"/>
                <a:gd name="T9" fmla="*/ 0 h 971"/>
                <a:gd name="T10" fmla="*/ 0 w 1654"/>
                <a:gd name="T11" fmla="*/ 0 h 9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971"/>
                <a:gd name="T20" fmla="*/ 1654 w 1654"/>
                <a:gd name="T21" fmla="*/ 971 h 9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5" name="Freeform 72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>
                <a:gd name="T0" fmla="*/ 0 w 3307"/>
                <a:gd name="T1" fmla="*/ 0 h 1908"/>
                <a:gd name="T2" fmla="*/ 0 w 3307"/>
                <a:gd name="T3" fmla="*/ 0 h 1908"/>
                <a:gd name="T4" fmla="*/ 0 w 3307"/>
                <a:gd name="T5" fmla="*/ 0 h 1908"/>
                <a:gd name="T6" fmla="*/ 0 w 3307"/>
                <a:gd name="T7" fmla="*/ 0 h 1908"/>
                <a:gd name="T8" fmla="*/ 0 w 3307"/>
                <a:gd name="T9" fmla="*/ 0 h 1908"/>
                <a:gd name="T10" fmla="*/ 0 w 3307"/>
                <a:gd name="T11" fmla="*/ 0 h 1908"/>
                <a:gd name="T12" fmla="*/ 0 w 3307"/>
                <a:gd name="T13" fmla="*/ 0 h 1908"/>
                <a:gd name="T14" fmla="*/ 0 w 3307"/>
                <a:gd name="T15" fmla="*/ 0 h 1908"/>
                <a:gd name="T16" fmla="*/ 0 w 3307"/>
                <a:gd name="T17" fmla="*/ 0 h 1908"/>
                <a:gd name="T18" fmla="*/ 0 w 3307"/>
                <a:gd name="T19" fmla="*/ 0 h 1908"/>
                <a:gd name="T20" fmla="*/ 0 w 3307"/>
                <a:gd name="T21" fmla="*/ 0 h 1908"/>
                <a:gd name="T22" fmla="*/ 0 w 3307"/>
                <a:gd name="T23" fmla="*/ 0 h 1908"/>
                <a:gd name="T24" fmla="*/ 0 w 3307"/>
                <a:gd name="T25" fmla="*/ 0 h 1908"/>
                <a:gd name="T26" fmla="*/ 0 w 3307"/>
                <a:gd name="T27" fmla="*/ 0 h 1908"/>
                <a:gd name="T28" fmla="*/ 0 w 3307"/>
                <a:gd name="T29" fmla="*/ 0 h 1908"/>
                <a:gd name="T30" fmla="*/ 0 w 3307"/>
                <a:gd name="T31" fmla="*/ 0 h 1908"/>
                <a:gd name="T32" fmla="*/ 0 w 3307"/>
                <a:gd name="T33" fmla="*/ 0 h 1908"/>
                <a:gd name="T34" fmla="*/ 0 w 3307"/>
                <a:gd name="T35" fmla="*/ 0 h 1908"/>
                <a:gd name="T36" fmla="*/ 0 w 3307"/>
                <a:gd name="T37" fmla="*/ 0 h 1908"/>
                <a:gd name="T38" fmla="*/ 0 w 3307"/>
                <a:gd name="T39" fmla="*/ 0 h 1908"/>
                <a:gd name="T40" fmla="*/ 0 w 3307"/>
                <a:gd name="T41" fmla="*/ 0 h 1908"/>
                <a:gd name="T42" fmla="*/ 0 w 3307"/>
                <a:gd name="T43" fmla="*/ 0 h 1908"/>
                <a:gd name="T44" fmla="*/ 0 w 3307"/>
                <a:gd name="T45" fmla="*/ 0 h 1908"/>
                <a:gd name="T46" fmla="*/ 0 w 3307"/>
                <a:gd name="T47" fmla="*/ 0 h 1908"/>
                <a:gd name="T48" fmla="*/ 0 w 3307"/>
                <a:gd name="T49" fmla="*/ 0 h 1908"/>
                <a:gd name="T50" fmla="*/ 0 w 3307"/>
                <a:gd name="T51" fmla="*/ 0 h 1908"/>
                <a:gd name="T52" fmla="*/ 0 w 3307"/>
                <a:gd name="T53" fmla="*/ 0 h 1908"/>
                <a:gd name="T54" fmla="*/ 0 w 3307"/>
                <a:gd name="T55" fmla="*/ 0 h 1908"/>
                <a:gd name="T56" fmla="*/ 0 w 3307"/>
                <a:gd name="T57" fmla="*/ 0 h 1908"/>
                <a:gd name="T58" fmla="*/ 0 w 3307"/>
                <a:gd name="T59" fmla="*/ 0 h 1908"/>
                <a:gd name="T60" fmla="*/ 0 w 3307"/>
                <a:gd name="T61" fmla="*/ 0 h 1908"/>
                <a:gd name="T62" fmla="*/ 0 w 3307"/>
                <a:gd name="T63" fmla="*/ 0 h 1908"/>
                <a:gd name="T64" fmla="*/ 0 w 3307"/>
                <a:gd name="T65" fmla="*/ 0 h 190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307"/>
                <a:gd name="T100" fmla="*/ 0 h 1908"/>
                <a:gd name="T101" fmla="*/ 3307 w 3307"/>
                <a:gd name="T102" fmla="*/ 1908 h 190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6" name="Freeform 73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>
                <a:gd name="T0" fmla="*/ 0 w 4045"/>
                <a:gd name="T1" fmla="*/ 0 h 4670"/>
                <a:gd name="T2" fmla="*/ 0 w 4045"/>
                <a:gd name="T3" fmla="*/ 0 h 4670"/>
                <a:gd name="T4" fmla="*/ 0 w 4045"/>
                <a:gd name="T5" fmla="*/ 0 h 4670"/>
                <a:gd name="T6" fmla="*/ 0 w 4045"/>
                <a:gd name="T7" fmla="*/ 0 h 4670"/>
                <a:gd name="T8" fmla="*/ 0 w 4045"/>
                <a:gd name="T9" fmla="*/ 0 h 4670"/>
                <a:gd name="T10" fmla="*/ 0 w 4045"/>
                <a:gd name="T11" fmla="*/ 0 h 4670"/>
                <a:gd name="T12" fmla="*/ 0 w 4045"/>
                <a:gd name="T13" fmla="*/ 0 h 4670"/>
                <a:gd name="T14" fmla="*/ 0 w 4045"/>
                <a:gd name="T15" fmla="*/ 0 h 4670"/>
                <a:gd name="T16" fmla="*/ 0 w 4045"/>
                <a:gd name="T17" fmla="*/ 0 h 4670"/>
                <a:gd name="T18" fmla="*/ 0 w 4045"/>
                <a:gd name="T19" fmla="*/ 0 h 4670"/>
                <a:gd name="T20" fmla="*/ 0 w 4045"/>
                <a:gd name="T21" fmla="*/ 0 h 4670"/>
                <a:gd name="T22" fmla="*/ 0 w 4045"/>
                <a:gd name="T23" fmla="*/ 0 h 4670"/>
                <a:gd name="T24" fmla="*/ 0 w 4045"/>
                <a:gd name="T25" fmla="*/ 0 h 4670"/>
                <a:gd name="T26" fmla="*/ 0 w 4045"/>
                <a:gd name="T27" fmla="*/ 0 h 4670"/>
                <a:gd name="T28" fmla="*/ 0 w 4045"/>
                <a:gd name="T29" fmla="*/ 0 h 4670"/>
                <a:gd name="T30" fmla="*/ 0 w 4045"/>
                <a:gd name="T31" fmla="*/ 0 h 4670"/>
                <a:gd name="T32" fmla="*/ 0 w 4045"/>
                <a:gd name="T33" fmla="*/ 0 h 4670"/>
                <a:gd name="T34" fmla="*/ 0 w 4045"/>
                <a:gd name="T35" fmla="*/ 0 h 4670"/>
                <a:gd name="T36" fmla="*/ 0 w 4045"/>
                <a:gd name="T37" fmla="*/ 0 h 4670"/>
                <a:gd name="T38" fmla="*/ 0 w 4045"/>
                <a:gd name="T39" fmla="*/ 0 h 4670"/>
                <a:gd name="T40" fmla="*/ 0 w 4045"/>
                <a:gd name="T41" fmla="*/ 0 h 4670"/>
                <a:gd name="T42" fmla="*/ 0 w 4045"/>
                <a:gd name="T43" fmla="*/ 0 h 4670"/>
                <a:gd name="T44" fmla="*/ 0 w 4045"/>
                <a:gd name="T45" fmla="*/ 0 h 4670"/>
                <a:gd name="T46" fmla="*/ 0 w 4045"/>
                <a:gd name="T47" fmla="*/ 0 h 4670"/>
                <a:gd name="T48" fmla="*/ 0 w 4045"/>
                <a:gd name="T49" fmla="*/ 0 h 4670"/>
                <a:gd name="T50" fmla="*/ 0 w 4045"/>
                <a:gd name="T51" fmla="*/ 0 h 4670"/>
                <a:gd name="T52" fmla="*/ 0 w 4045"/>
                <a:gd name="T53" fmla="*/ 0 h 4670"/>
                <a:gd name="T54" fmla="*/ 0 w 4045"/>
                <a:gd name="T55" fmla="*/ 0 h 4670"/>
                <a:gd name="T56" fmla="*/ 0 w 4045"/>
                <a:gd name="T57" fmla="*/ 0 h 4670"/>
                <a:gd name="T58" fmla="*/ 0 w 4045"/>
                <a:gd name="T59" fmla="*/ 0 h 4670"/>
                <a:gd name="T60" fmla="*/ 0 w 4045"/>
                <a:gd name="T61" fmla="*/ 0 h 4670"/>
                <a:gd name="T62" fmla="*/ 0 w 4045"/>
                <a:gd name="T63" fmla="*/ 0 h 4670"/>
                <a:gd name="T64" fmla="*/ 0 w 4045"/>
                <a:gd name="T65" fmla="*/ 0 h 4670"/>
                <a:gd name="T66" fmla="*/ 0 w 4045"/>
                <a:gd name="T67" fmla="*/ 0 h 4670"/>
                <a:gd name="T68" fmla="*/ 0 w 4045"/>
                <a:gd name="T69" fmla="*/ 0 h 4670"/>
                <a:gd name="T70" fmla="*/ 0 w 4045"/>
                <a:gd name="T71" fmla="*/ 0 h 4670"/>
                <a:gd name="T72" fmla="*/ 0 w 4045"/>
                <a:gd name="T73" fmla="*/ 0 h 4670"/>
                <a:gd name="T74" fmla="*/ 0 w 4045"/>
                <a:gd name="T75" fmla="*/ 0 h 4670"/>
                <a:gd name="T76" fmla="*/ 0 w 4045"/>
                <a:gd name="T77" fmla="*/ 0 h 4670"/>
                <a:gd name="T78" fmla="*/ 0 w 4045"/>
                <a:gd name="T79" fmla="*/ 0 h 4670"/>
                <a:gd name="T80" fmla="*/ 0 w 4045"/>
                <a:gd name="T81" fmla="*/ 0 h 4670"/>
                <a:gd name="T82" fmla="*/ 0 w 4045"/>
                <a:gd name="T83" fmla="*/ 0 h 4670"/>
                <a:gd name="T84" fmla="*/ 0 w 4045"/>
                <a:gd name="T85" fmla="*/ 0 h 4670"/>
                <a:gd name="T86" fmla="*/ 0 w 4045"/>
                <a:gd name="T87" fmla="*/ 0 h 4670"/>
                <a:gd name="T88" fmla="*/ 0 w 4045"/>
                <a:gd name="T89" fmla="*/ 0 h 4670"/>
                <a:gd name="T90" fmla="*/ 0 w 4045"/>
                <a:gd name="T91" fmla="*/ 0 h 4670"/>
                <a:gd name="T92" fmla="*/ 0 w 4045"/>
                <a:gd name="T93" fmla="*/ 0 h 4670"/>
                <a:gd name="T94" fmla="*/ 0 w 4045"/>
                <a:gd name="T95" fmla="*/ 0 h 4670"/>
                <a:gd name="T96" fmla="*/ 0 w 4045"/>
                <a:gd name="T97" fmla="*/ 0 h 4670"/>
                <a:gd name="T98" fmla="*/ 0 w 4045"/>
                <a:gd name="T99" fmla="*/ 0 h 4670"/>
                <a:gd name="T100" fmla="*/ 0 w 4045"/>
                <a:gd name="T101" fmla="*/ 0 h 4670"/>
                <a:gd name="T102" fmla="*/ 0 w 4045"/>
                <a:gd name="T103" fmla="*/ 0 h 4670"/>
                <a:gd name="T104" fmla="*/ 0 w 4045"/>
                <a:gd name="T105" fmla="*/ 0 h 4670"/>
                <a:gd name="T106" fmla="*/ 0 w 4045"/>
                <a:gd name="T107" fmla="*/ 0 h 4670"/>
                <a:gd name="T108" fmla="*/ 0 w 4045"/>
                <a:gd name="T109" fmla="*/ 0 h 46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045"/>
                <a:gd name="T166" fmla="*/ 0 h 4670"/>
                <a:gd name="T167" fmla="*/ 4045 w 4045"/>
                <a:gd name="T168" fmla="*/ 4670 h 467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5369" name="Picture 84" descr="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5963" y="2205038"/>
            <a:ext cx="49625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3" descr="C:\Users\fabricio\Desktop\Meus Projetos\Recursos\Imagens\missao2.jpg"/>
          <p:cNvPicPr>
            <a:picLocks noChangeAspect="1" noChangeArrowheads="1"/>
          </p:cNvPicPr>
          <p:nvPr/>
        </p:nvPicPr>
        <p:blipFill>
          <a:blip r:embed="rId5">
            <a:lum contrast="24000"/>
          </a:blip>
          <a:srcRect/>
          <a:stretch>
            <a:fillRect/>
          </a:stretch>
        </p:blipFill>
        <p:spPr bwMode="auto">
          <a:xfrm>
            <a:off x="2714612" y="3714752"/>
            <a:ext cx="3643338" cy="2339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0BD693-FE10-4DB8-80F2-FF002BDBE181}" type="slidenum">
              <a:rPr lang="pt-BR" smtClean="0"/>
              <a:pPr/>
              <a:t>15</a:t>
            </a:fld>
            <a:endParaRPr lang="pt-BR" smtClean="0"/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7158" y="1710674"/>
            <a:ext cx="8786874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038" indent="-173038" algn="l"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 smtClean="0"/>
              <a:t> </a:t>
            </a:r>
            <a:r>
              <a:rPr lang="pt-BR" sz="2000" dirty="0">
                <a:latin typeface="+mn-lt"/>
              </a:rPr>
              <a:t>Comparação Terminológica</a:t>
            </a:r>
          </a:p>
          <a:p>
            <a:pPr marL="628650" lvl="1" indent="-273050" algn="l">
              <a:spcBef>
                <a:spcPts val="0"/>
              </a:spcBef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rótulos/nomes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628650" lvl="1" indent="-273050" algn="l">
              <a:spcBef>
                <a:spcPts val="0"/>
              </a:spcBef>
              <a:buSzPct val="100000"/>
              <a:buFont typeface="Arial" pitchFamily="34" charset="0"/>
              <a:buChar char="•"/>
            </a:pPr>
            <a:r>
              <a:rPr lang="pt-BR" sz="1800" i="1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Stemming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Thesaurus</a:t>
            </a:r>
          </a:p>
          <a:p>
            <a:pPr marL="628650" lvl="1" indent="-273050" algn="l">
              <a:spcBef>
                <a:spcPts val="0"/>
              </a:spcBef>
              <a:buSzPct val="100000"/>
              <a:buFont typeface="Arial" pitchFamily="34" charset="0"/>
              <a:buChar char="•"/>
            </a:pPr>
            <a:endParaRPr lang="pt-BR" sz="1800" dirty="0">
              <a:solidFill>
                <a:schemeClr val="accent3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 smtClean="0">
                <a:latin typeface="+mn-lt"/>
              </a:rPr>
              <a:t>Comparação </a:t>
            </a:r>
            <a:r>
              <a:rPr lang="pt-BR" sz="2000" dirty="0">
                <a:latin typeface="+mn-lt"/>
              </a:rPr>
              <a:t>da </a:t>
            </a:r>
            <a:r>
              <a:rPr lang="pt-BR" sz="2000" dirty="0" smtClean="0">
                <a:latin typeface="+mn-lt"/>
              </a:rPr>
              <a:t>Estrutura </a:t>
            </a:r>
            <a:r>
              <a:rPr lang="pt-BR" sz="2000" dirty="0">
                <a:latin typeface="+mn-lt"/>
              </a:rPr>
              <a:t>E</a:t>
            </a:r>
            <a:r>
              <a:rPr lang="pt-BR" sz="2000" dirty="0" smtClean="0">
                <a:latin typeface="+mn-lt"/>
              </a:rPr>
              <a:t>xterna</a:t>
            </a:r>
            <a:endParaRPr lang="pt-BR" sz="2000" dirty="0">
              <a:latin typeface="+mn-lt"/>
            </a:endParaRPr>
          </a:p>
          <a:p>
            <a:pPr marL="633413" lvl="1" indent="-277813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grafos de relacionamentos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entre conceitos.</a:t>
            </a:r>
          </a:p>
          <a:p>
            <a:pPr marL="633413" lvl="1" indent="-277813" algn="l">
              <a:buSzPct val="100000"/>
              <a:buFont typeface="Arial" pitchFamily="34" charset="0"/>
              <a:buChar char="•"/>
            </a:pP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/>
              <a:t> </a:t>
            </a:r>
            <a:r>
              <a:rPr lang="pt-BR" sz="2000" dirty="0">
                <a:latin typeface="+mn-lt"/>
              </a:rPr>
              <a:t>Comparação Extensional</a:t>
            </a:r>
          </a:p>
          <a:p>
            <a:pPr marL="628650" lvl="1" indent="-273050" algn="l" defTabSz="628650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extensões ontológicas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: como instâncias.</a:t>
            </a: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628650" lvl="1" indent="-273050" algn="l" defTabSz="628650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Classificação Supervisionada de instâncias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buSzPct val="75000"/>
              <a:buFont typeface="Wingdings" pitchFamily="2" charset="2"/>
              <a:buNone/>
              <a:tabLst>
                <a:tab pos="476250" algn="l"/>
                <a:tab pos="533400" algn="l"/>
              </a:tabLst>
            </a:pPr>
            <a:endParaRPr lang="pt-BR" sz="2000" dirty="0">
              <a:solidFill>
                <a:srgbClr val="CC0000"/>
              </a:solidFill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175" y="14363700"/>
            <a:ext cx="87788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15028" y="857232"/>
            <a:ext cx="6835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Estratégias de Comparação entre Conceitos</a:t>
            </a:r>
          </a:p>
        </p:txBody>
      </p:sp>
      <p:pic>
        <p:nvPicPr>
          <p:cNvPr id="10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ângulo de cantos arredondados 55"/>
          <p:cNvSpPr/>
          <p:nvPr/>
        </p:nvSpPr>
        <p:spPr bwMode="auto">
          <a:xfrm>
            <a:off x="2286000" y="1714488"/>
            <a:ext cx="3929063" cy="4143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4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08915CA-08CB-49E6-802F-34A55406F5AB}" type="slidenum">
              <a:rPr lang="pt-BR" smtClean="0"/>
              <a:pPr/>
              <a:t>16</a:t>
            </a:fld>
            <a:endParaRPr lang="pt-BR" smtClean="0"/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5538" y="3811576"/>
            <a:ext cx="117157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722459">
            <a:off x="2413000" y="3968738"/>
            <a:ext cx="52070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6" name="Line 6"/>
          <p:cNvSpPr>
            <a:spLocks noChangeShapeType="1"/>
          </p:cNvSpPr>
          <p:nvPr/>
        </p:nvSpPr>
        <p:spPr bwMode="auto">
          <a:xfrm flipH="1">
            <a:off x="7800975" y="4262426"/>
            <a:ext cx="0" cy="381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92075" tIns="46038" rIns="92075" bIns="46038" anchor="ctr"/>
          <a:lstStyle/>
          <a:p>
            <a:endParaRPr lang="pt-BR"/>
          </a:p>
        </p:txBody>
      </p:sp>
      <p:sp>
        <p:nvSpPr>
          <p:cNvPr id="11275" name="AutoShape 13"/>
          <p:cNvSpPr>
            <a:spLocks noChangeArrowheads="1"/>
          </p:cNvSpPr>
          <p:nvPr/>
        </p:nvSpPr>
        <p:spPr bwMode="auto">
          <a:xfrm flipH="1">
            <a:off x="2852739" y="3925876"/>
            <a:ext cx="1143000" cy="838200"/>
          </a:xfrm>
          <a:prstGeom prst="lightningBol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11276" name="AutoShape 14"/>
          <p:cNvSpPr>
            <a:spLocks noChangeArrowheads="1"/>
          </p:cNvSpPr>
          <p:nvPr/>
        </p:nvSpPr>
        <p:spPr bwMode="auto">
          <a:xfrm>
            <a:off x="4605339" y="3925876"/>
            <a:ext cx="533400" cy="838200"/>
          </a:xfrm>
          <a:prstGeom prst="lightningBol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pic>
        <p:nvPicPr>
          <p:cNvPr id="10253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872031">
            <a:off x="5321300" y="2724138"/>
            <a:ext cx="38735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4" name="Picture 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461749">
            <a:off x="2622550" y="2454263"/>
            <a:ext cx="795338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9" name="Picture 2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20330417">
            <a:off x="3632202" y="2168513"/>
            <a:ext cx="1228725" cy="78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280" name="AutoShape 26"/>
          <p:cNvSpPr>
            <a:spLocks noChangeArrowheads="1"/>
          </p:cNvSpPr>
          <p:nvPr/>
        </p:nvSpPr>
        <p:spPr bwMode="auto">
          <a:xfrm>
            <a:off x="2700339" y="3011476"/>
            <a:ext cx="3048000" cy="1295400"/>
          </a:xfrm>
          <a:prstGeom prst="star24">
            <a:avLst>
              <a:gd name="adj" fmla="val 37500"/>
            </a:avLst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path path="rect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kumimoji="0" lang="pt-BR" b="1" dirty="0" err="1">
                <a:solidFill>
                  <a:srgbClr val="000000"/>
                </a:solidFill>
              </a:rPr>
              <a:t>MAPEADOR</a:t>
            </a:r>
            <a:endParaRPr kumimoji="0" lang="pt-BR" b="1" dirty="0">
              <a:solidFill>
                <a:srgbClr val="000000"/>
              </a:solidFill>
            </a:endParaRPr>
          </a:p>
        </p:txBody>
      </p:sp>
      <p:pic>
        <p:nvPicPr>
          <p:cNvPr id="10259" name="Picture 3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33738" y="4667238"/>
            <a:ext cx="3841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0" name="Picture 3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820123">
            <a:off x="5251450" y="4257663"/>
            <a:ext cx="601663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1" name="Picture 2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-2645876">
            <a:off x="4773613" y="2571738"/>
            <a:ext cx="1778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2" name="Picture 3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-916305">
            <a:off x="4652963" y="2676513"/>
            <a:ext cx="1174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3" name="Picture 3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817585">
            <a:off x="4779963" y="2509826"/>
            <a:ext cx="217487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4" name="Line 40"/>
          <p:cNvSpPr>
            <a:spLocks noChangeShapeType="1"/>
          </p:cNvSpPr>
          <p:nvPr/>
        </p:nvSpPr>
        <p:spPr bwMode="auto">
          <a:xfrm flipH="1">
            <a:off x="7800975" y="3047988"/>
            <a:ext cx="0" cy="381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92075" tIns="46038" rIns="92075" bIns="46038" anchor="ctr"/>
          <a:lstStyle/>
          <a:p>
            <a:endParaRPr lang="pt-BR"/>
          </a:p>
        </p:txBody>
      </p:sp>
      <p:sp>
        <p:nvSpPr>
          <p:cNvPr id="10265" name="Text Box 46"/>
          <p:cNvSpPr txBox="1">
            <a:spLocks noChangeArrowheads="1"/>
          </p:cNvSpPr>
          <p:nvPr/>
        </p:nvSpPr>
        <p:spPr bwMode="auto">
          <a:xfrm>
            <a:off x="158750" y="928688"/>
            <a:ext cx="851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endParaRPr lang="pt-BR"/>
          </a:p>
        </p:txBody>
      </p:sp>
      <p:grpSp>
        <p:nvGrpSpPr>
          <p:cNvPr id="2" name="Grupo 51"/>
          <p:cNvGrpSpPr>
            <a:grpSpLocks/>
          </p:cNvGrpSpPr>
          <p:nvPr/>
        </p:nvGrpSpPr>
        <p:grpSpPr bwMode="auto">
          <a:xfrm>
            <a:off x="71438" y="2428863"/>
            <a:ext cx="1565275" cy="785813"/>
            <a:chOff x="506838" y="2285992"/>
            <a:chExt cx="1564832" cy="785818"/>
          </a:xfrm>
        </p:grpSpPr>
        <p:pic>
          <p:nvPicPr>
            <p:cNvPr id="36" name="Picture 63" descr="ilu_coruj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06838" y="2357430"/>
              <a:ext cx="1207642" cy="7143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7" name="Canto dobrado 36"/>
            <p:cNvSpPr/>
            <p:nvPr/>
          </p:nvSpPr>
          <p:spPr bwMode="auto">
            <a:xfrm>
              <a:off x="1500332" y="2285992"/>
              <a:ext cx="571338" cy="357190"/>
            </a:xfrm>
            <a:prstGeom prst="foldedCorner">
              <a:avLst/>
            </a:prstGeom>
            <a:solidFill>
              <a:srgbClr val="FFA1A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dirty="0" smtClean="0">
                  <a:solidFill>
                    <a:schemeClr val="accent2">
                      <a:lumMod val="10000"/>
                    </a:schemeClr>
                  </a:solidFill>
                  <a:latin typeface="Times New Roman" pitchFamily="18" charset="0"/>
                </a:rPr>
                <a:t>A</a:t>
              </a:r>
              <a:endParaRPr lang="pt-BR" sz="16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endParaRPr>
            </a:p>
          </p:txBody>
        </p:sp>
      </p:grpSp>
      <p:sp>
        <p:nvSpPr>
          <p:cNvPr id="40" name="Retângulo com Canto Diagonal Aparado 39"/>
          <p:cNvSpPr/>
          <p:nvPr/>
        </p:nvSpPr>
        <p:spPr bwMode="auto">
          <a:xfrm>
            <a:off x="6715125" y="2357426"/>
            <a:ext cx="2286000" cy="571500"/>
          </a:xfrm>
          <a:prstGeom prst="snip2DiagRect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kumimoji="0" lang="pt-BR" dirty="0">
                <a:solidFill>
                  <a:srgbClr val="000000"/>
                </a:solidFill>
              </a:rPr>
              <a:t>(a</a:t>
            </a:r>
            <a:r>
              <a:rPr kumimoji="0" lang="pt-BR" baseline="-25000" dirty="0">
                <a:solidFill>
                  <a:srgbClr val="000000"/>
                </a:solidFill>
              </a:rPr>
              <a:t>0 </a:t>
            </a:r>
            <a:r>
              <a:rPr kumimoji="0" lang="pt-BR" dirty="0">
                <a:solidFill>
                  <a:srgbClr val="000000"/>
                </a:solidFill>
              </a:rPr>
              <a:t>, b</a:t>
            </a:r>
            <a:r>
              <a:rPr kumimoji="0" lang="pt-BR" baseline="-25000" dirty="0">
                <a:solidFill>
                  <a:srgbClr val="000000"/>
                </a:solidFill>
              </a:rPr>
              <a:t>0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smtClean="0">
                <a:solidFill>
                  <a:srgbClr val="000000"/>
                </a:solidFill>
              </a:rPr>
              <a:t>q</a:t>
            </a:r>
            <a:r>
              <a:rPr kumimoji="0" lang="pt-BR" baseline="-25000" dirty="0" smtClean="0">
                <a:solidFill>
                  <a:srgbClr val="000000"/>
                </a:solidFill>
              </a:rPr>
              <a:t>00</a:t>
            </a:r>
            <a:r>
              <a:rPr kumimoji="0" lang="pt-B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" name="Retângulo com Canto Diagonal Aparado 40"/>
          <p:cNvSpPr/>
          <p:nvPr/>
        </p:nvSpPr>
        <p:spPr bwMode="auto">
          <a:xfrm>
            <a:off x="6715125" y="3500426"/>
            <a:ext cx="2286000" cy="571500"/>
          </a:xfrm>
          <a:prstGeom prst="snip2DiagRect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kumimoji="0" lang="pt-BR" dirty="0">
                <a:solidFill>
                  <a:srgbClr val="000000"/>
                </a:solidFill>
              </a:rPr>
              <a:t>(a</a:t>
            </a:r>
            <a:r>
              <a:rPr kumimoji="0" lang="pt-BR" baseline="-25000" dirty="0">
                <a:solidFill>
                  <a:srgbClr val="000000"/>
                </a:solidFill>
              </a:rPr>
              <a:t>i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err="1">
                <a:solidFill>
                  <a:srgbClr val="000000"/>
                </a:solidFill>
              </a:rPr>
              <a:t>b</a:t>
            </a:r>
            <a:r>
              <a:rPr kumimoji="0" lang="pt-BR" baseline="-25000" dirty="0" err="1">
                <a:solidFill>
                  <a:srgbClr val="000000"/>
                </a:solidFill>
              </a:rPr>
              <a:t>j</a:t>
            </a:r>
            <a:r>
              <a:rPr kumimoji="0" lang="pt-BR" baseline="-25000" dirty="0">
                <a:solidFill>
                  <a:srgbClr val="000000"/>
                </a:solidFill>
              </a:rPr>
              <a:t>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err="1" smtClean="0">
                <a:solidFill>
                  <a:srgbClr val="000000"/>
                </a:solidFill>
              </a:rPr>
              <a:t>q</a:t>
            </a:r>
            <a:r>
              <a:rPr kumimoji="0" lang="pt-BR" baseline="-25000" dirty="0" err="1" smtClean="0">
                <a:solidFill>
                  <a:srgbClr val="000000"/>
                </a:solidFill>
              </a:rPr>
              <a:t>ij</a:t>
            </a:r>
            <a:r>
              <a:rPr kumimoji="0" lang="pt-B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2" name="Retângulo com Canto Diagonal Aparado 41"/>
          <p:cNvSpPr/>
          <p:nvPr/>
        </p:nvSpPr>
        <p:spPr bwMode="auto">
          <a:xfrm>
            <a:off x="6715125" y="4714863"/>
            <a:ext cx="2286000" cy="571500"/>
          </a:xfrm>
          <a:prstGeom prst="snip2DiagRect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kumimoji="0" lang="pt-BR" dirty="0">
                <a:solidFill>
                  <a:srgbClr val="000000"/>
                </a:solidFill>
              </a:rPr>
              <a:t>(</a:t>
            </a:r>
            <a:r>
              <a:rPr kumimoji="0" lang="pt-BR" dirty="0" err="1">
                <a:solidFill>
                  <a:srgbClr val="000000"/>
                </a:solidFill>
              </a:rPr>
              <a:t>a</a:t>
            </a:r>
            <a:r>
              <a:rPr kumimoji="0" lang="pt-BR" baseline="-25000" dirty="0" err="1">
                <a:solidFill>
                  <a:srgbClr val="000000"/>
                </a:solidFill>
              </a:rPr>
              <a:t>m</a:t>
            </a:r>
            <a:r>
              <a:rPr kumimoji="0" lang="pt-BR" baseline="-25000" dirty="0">
                <a:solidFill>
                  <a:srgbClr val="000000"/>
                </a:solidFill>
              </a:rPr>
              <a:t>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err="1">
                <a:solidFill>
                  <a:srgbClr val="000000"/>
                </a:solidFill>
              </a:rPr>
              <a:t>b</a:t>
            </a:r>
            <a:r>
              <a:rPr kumimoji="0" lang="pt-BR" baseline="-25000" dirty="0" err="1">
                <a:solidFill>
                  <a:srgbClr val="000000"/>
                </a:solidFill>
              </a:rPr>
              <a:t>n</a:t>
            </a:r>
            <a:r>
              <a:rPr kumimoji="0" lang="pt-BR" baseline="-25000" dirty="0">
                <a:solidFill>
                  <a:srgbClr val="000000"/>
                </a:solidFill>
              </a:rPr>
              <a:t>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err="1" smtClean="0">
                <a:solidFill>
                  <a:srgbClr val="000000"/>
                </a:solidFill>
              </a:rPr>
              <a:t>q</a:t>
            </a:r>
            <a:r>
              <a:rPr kumimoji="0" lang="pt-BR" baseline="-25000" dirty="0" err="1" smtClean="0">
                <a:solidFill>
                  <a:srgbClr val="000000"/>
                </a:solidFill>
              </a:rPr>
              <a:t>mn</a:t>
            </a:r>
            <a:r>
              <a:rPr kumimoji="0" lang="pt-B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4" name="Seta para a direita 43"/>
          <p:cNvSpPr/>
          <p:nvPr/>
        </p:nvSpPr>
        <p:spPr bwMode="auto">
          <a:xfrm rot="1372747">
            <a:off x="1728041" y="3202239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5" name="Seta para a direita 44"/>
          <p:cNvSpPr/>
          <p:nvPr/>
        </p:nvSpPr>
        <p:spPr bwMode="auto">
          <a:xfrm rot="20088994">
            <a:off x="1728043" y="3856546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6" name="Seta para a direita 45"/>
          <p:cNvSpPr/>
          <p:nvPr/>
        </p:nvSpPr>
        <p:spPr bwMode="auto">
          <a:xfrm rot="19029186">
            <a:off x="5880320" y="3071800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7" name="Seta para a direita 46"/>
          <p:cNvSpPr/>
          <p:nvPr/>
        </p:nvSpPr>
        <p:spPr bwMode="auto">
          <a:xfrm rot="2768665">
            <a:off x="5880320" y="4153706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8" name="Seta para a direita 47"/>
          <p:cNvSpPr/>
          <p:nvPr/>
        </p:nvSpPr>
        <p:spPr bwMode="auto">
          <a:xfrm>
            <a:off x="5896879" y="3643302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grpSp>
        <p:nvGrpSpPr>
          <p:cNvPr id="3" name="Grupo 52"/>
          <p:cNvGrpSpPr>
            <a:grpSpLocks/>
          </p:cNvGrpSpPr>
          <p:nvPr/>
        </p:nvGrpSpPr>
        <p:grpSpPr bwMode="auto">
          <a:xfrm>
            <a:off x="71438" y="4071926"/>
            <a:ext cx="1565275" cy="785812"/>
            <a:chOff x="506838" y="2285992"/>
            <a:chExt cx="1564832" cy="785818"/>
          </a:xfrm>
        </p:grpSpPr>
        <p:pic>
          <p:nvPicPr>
            <p:cNvPr id="54" name="Picture 63" descr="ilu_coruj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06838" y="2357430"/>
              <a:ext cx="1207642" cy="7143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5" name="Canto dobrado 54"/>
            <p:cNvSpPr/>
            <p:nvPr/>
          </p:nvSpPr>
          <p:spPr bwMode="auto">
            <a:xfrm>
              <a:off x="1500332" y="2285992"/>
              <a:ext cx="571338" cy="357190"/>
            </a:xfrm>
            <a:prstGeom prst="foldedCorner">
              <a:avLst/>
            </a:prstGeom>
            <a:solidFill>
              <a:srgbClr val="FFA1A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dirty="0" smtClean="0">
                  <a:solidFill>
                    <a:schemeClr val="accent2">
                      <a:lumMod val="10000"/>
                    </a:schemeClr>
                  </a:solidFill>
                  <a:latin typeface="Times New Roman" pitchFamily="18" charset="0"/>
                </a:rPr>
                <a:t>B</a:t>
              </a:r>
              <a:endParaRPr lang="pt-BR" sz="16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endParaRPr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-32" y="3214686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1" dirty="0" smtClean="0">
                <a:solidFill>
                  <a:srgbClr val="000000"/>
                </a:solidFill>
              </a:rPr>
              <a:t>M Conceitos</a:t>
            </a:r>
            <a:endParaRPr lang="pt-BR" sz="2000" b="1" i="1" dirty="0">
              <a:solidFill>
                <a:srgbClr val="000000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-32" y="4917056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1" dirty="0" smtClean="0">
                <a:solidFill>
                  <a:srgbClr val="000000"/>
                </a:solidFill>
              </a:rPr>
              <a:t>N Conceitos</a:t>
            </a:r>
            <a:endParaRPr lang="pt-BR" sz="2000" b="1" i="1" dirty="0">
              <a:solidFill>
                <a:srgbClr val="000000"/>
              </a:solidFill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15028" y="857232"/>
            <a:ext cx="4657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Funcionamento do </a:t>
            </a:r>
            <a:r>
              <a:rPr lang="pt-BR" b="1" dirty="0" err="1" smtClean="0">
                <a:solidFill>
                  <a:srgbClr val="000000"/>
                </a:solidFill>
                <a:latin typeface="Arial" charset="0"/>
              </a:rPr>
              <a:t>Mapeador</a:t>
            </a:r>
            <a:endParaRPr lang="pt-BR" b="1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3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de cantos arredondados 50"/>
          <p:cNvSpPr/>
          <p:nvPr/>
        </p:nvSpPr>
        <p:spPr bwMode="auto">
          <a:xfrm>
            <a:off x="1142976" y="2071708"/>
            <a:ext cx="6286544" cy="40004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2" name="Retângulo de cantos arredondados 41"/>
          <p:cNvSpPr/>
          <p:nvPr/>
        </p:nvSpPr>
        <p:spPr bwMode="auto">
          <a:xfrm>
            <a:off x="1428728" y="2571762"/>
            <a:ext cx="1357322" cy="10001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700" b="1" dirty="0" err="1" smtClean="0">
                <a:solidFill>
                  <a:srgbClr val="000000"/>
                </a:solidFill>
              </a:rPr>
              <a:t>EXTRAÇÃO</a:t>
            </a:r>
            <a:endParaRPr lang="en-US" sz="1700" b="1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2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TERMINOLÓGICA</a:t>
            </a:r>
            <a:endParaRPr lang="pt-B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tângulo de cantos arredondados 42"/>
          <p:cNvSpPr/>
          <p:nvPr/>
        </p:nvSpPr>
        <p:spPr bwMode="auto">
          <a:xfrm>
            <a:off x="3286116" y="2571762"/>
            <a:ext cx="1785950" cy="10001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700" b="1" dirty="0" smtClean="0">
                <a:solidFill>
                  <a:srgbClr val="000000"/>
                </a:solidFill>
              </a:rPr>
              <a:t>SIMILARIDADE</a:t>
            </a:r>
          </a:p>
          <a:p>
            <a:pPr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EXTENSIONAL</a:t>
            </a:r>
            <a:endParaRPr lang="pt-B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tângulo de cantos arredondados 43"/>
          <p:cNvSpPr/>
          <p:nvPr/>
        </p:nvSpPr>
        <p:spPr bwMode="auto">
          <a:xfrm>
            <a:off x="5643570" y="2571762"/>
            <a:ext cx="1643074" cy="10001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700" b="1" dirty="0" err="1" smtClean="0">
                <a:solidFill>
                  <a:srgbClr val="000000"/>
                </a:solidFill>
              </a:rPr>
              <a:t>MAPEAMENTO</a:t>
            </a:r>
            <a:endParaRPr lang="en-US" sz="1700" b="1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2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ESTRUTURAL</a:t>
            </a:r>
            <a:endParaRPr lang="pt-B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420" name="Conector de seta reta 45"/>
          <p:cNvCxnSpPr>
            <a:cxnSpLocks noChangeShapeType="1"/>
            <a:stCxn id="42" idx="3"/>
            <a:endCxn id="43" idx="1"/>
          </p:cNvCxnSpPr>
          <p:nvPr/>
        </p:nvCxnSpPr>
        <p:spPr bwMode="auto">
          <a:xfrm>
            <a:off x="2786050" y="3071828"/>
            <a:ext cx="500066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21" name="Conector de seta reta 48"/>
          <p:cNvCxnSpPr>
            <a:cxnSpLocks noChangeShapeType="1"/>
            <a:stCxn id="43" idx="3"/>
            <a:endCxn id="44" idx="1"/>
          </p:cNvCxnSpPr>
          <p:nvPr/>
        </p:nvCxnSpPr>
        <p:spPr bwMode="auto">
          <a:xfrm>
            <a:off x="5072066" y="3071828"/>
            <a:ext cx="571504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24" name="Conector de seta reta 54"/>
          <p:cNvCxnSpPr>
            <a:cxnSpLocks noChangeShapeType="1"/>
            <a:stCxn id="53" idx="3"/>
            <a:endCxn id="88" idx="2"/>
          </p:cNvCxnSpPr>
          <p:nvPr/>
        </p:nvCxnSpPr>
        <p:spPr bwMode="auto">
          <a:xfrm flipV="1">
            <a:off x="682476" y="3536074"/>
            <a:ext cx="389062" cy="8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25" name="Conector de seta reta 56"/>
          <p:cNvCxnSpPr>
            <a:cxnSpLocks noChangeShapeType="1"/>
            <a:stCxn id="52" idx="3"/>
            <a:endCxn id="89" idx="2"/>
          </p:cNvCxnSpPr>
          <p:nvPr/>
        </p:nvCxnSpPr>
        <p:spPr bwMode="auto">
          <a:xfrm flipV="1">
            <a:off x="682476" y="4179016"/>
            <a:ext cx="389062" cy="7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tângulo com Canto Diagonal Aparado 60"/>
          <p:cNvSpPr/>
          <p:nvPr/>
        </p:nvSpPr>
        <p:spPr bwMode="auto">
          <a:xfrm>
            <a:off x="7810625" y="3786193"/>
            <a:ext cx="1285875" cy="428625"/>
          </a:xfrm>
          <a:prstGeom prst="snip2DiagRect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err="1">
                <a:solidFill>
                  <a:srgbClr val="000000"/>
                </a:solidFill>
                <a:latin typeface="Times New Roman" pitchFamily="18" charset="0"/>
              </a:rPr>
              <a:t>Triplas</a:t>
            </a:r>
            <a:endParaRPr lang="pt-BR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17427" name="Conector de seta reta 67"/>
          <p:cNvCxnSpPr>
            <a:cxnSpLocks noChangeShapeType="1"/>
            <a:stCxn id="90" idx="6"/>
            <a:endCxn id="61" idx="2"/>
          </p:cNvCxnSpPr>
          <p:nvPr/>
        </p:nvCxnSpPr>
        <p:spPr bwMode="auto">
          <a:xfrm>
            <a:off x="7500958" y="4000504"/>
            <a:ext cx="309667" cy="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Faixa para baixo 69"/>
          <p:cNvSpPr/>
          <p:nvPr/>
        </p:nvSpPr>
        <p:spPr bwMode="auto">
          <a:xfrm>
            <a:off x="2428875" y="1785958"/>
            <a:ext cx="3571875" cy="500063"/>
          </a:xfrm>
          <a:prstGeom prst="ribb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b="1" dirty="0" smtClean="0"/>
              <a:t>L-Match</a:t>
            </a:r>
            <a:endParaRPr lang="pt-BR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7430" name="Conector reto 80"/>
          <p:cNvCxnSpPr>
            <a:cxnSpLocks noChangeShapeType="1"/>
            <a:endCxn id="95" idx="4"/>
          </p:cNvCxnSpPr>
          <p:nvPr/>
        </p:nvCxnSpPr>
        <p:spPr bwMode="auto">
          <a:xfrm rot="5400000" flipH="1" flipV="1">
            <a:off x="4587953" y="3885634"/>
            <a:ext cx="1500170" cy="15434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94" name="Elipse 93"/>
          <p:cNvSpPr/>
          <p:nvPr/>
        </p:nvSpPr>
        <p:spPr bwMode="auto">
          <a:xfrm>
            <a:off x="2928926" y="3014904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5" name="Elipse 94"/>
          <p:cNvSpPr/>
          <p:nvPr/>
        </p:nvSpPr>
        <p:spPr bwMode="auto">
          <a:xfrm>
            <a:off x="5274317" y="3000390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3" name="Grupo 87"/>
          <p:cNvGrpSpPr>
            <a:grpSpLocks/>
          </p:cNvGrpSpPr>
          <p:nvPr/>
        </p:nvGrpSpPr>
        <p:grpSpPr bwMode="auto">
          <a:xfrm>
            <a:off x="1785918" y="4643444"/>
            <a:ext cx="2214577" cy="1143000"/>
            <a:chOff x="1928794" y="4357694"/>
            <a:chExt cx="2157654" cy="1143008"/>
          </a:xfrm>
        </p:grpSpPr>
        <p:sp>
          <p:nvSpPr>
            <p:cNvPr id="85" name="Canto dobrado 84"/>
            <p:cNvSpPr/>
            <p:nvPr/>
          </p:nvSpPr>
          <p:spPr bwMode="auto">
            <a:xfrm>
              <a:off x="1928794" y="4643446"/>
              <a:ext cx="2143364" cy="857256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Ontologias Indexadas</a:t>
              </a:r>
            </a:p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</a:t>
              </a:r>
              <a:endParaRPr lang="pt-B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Texto pra Classificar</a:t>
              </a:r>
              <a:endParaRPr lang="pt-B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tângulo com Único Canto Aparado 85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smtClean="0"/>
                <a:t>DADOS TRANSFERIDOS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upo 99"/>
          <p:cNvGrpSpPr>
            <a:grpSpLocks/>
          </p:cNvGrpSpPr>
          <p:nvPr/>
        </p:nvGrpSpPr>
        <p:grpSpPr bwMode="auto">
          <a:xfrm>
            <a:off x="4071746" y="4643436"/>
            <a:ext cx="2500330" cy="1143011"/>
            <a:chOff x="1928794" y="4357694"/>
            <a:chExt cx="2157654" cy="1143028"/>
          </a:xfrm>
        </p:grpSpPr>
        <p:sp>
          <p:nvSpPr>
            <p:cNvPr id="101" name="Canto dobrado 100"/>
            <p:cNvSpPr/>
            <p:nvPr/>
          </p:nvSpPr>
          <p:spPr bwMode="auto">
            <a:xfrm>
              <a:off x="1928794" y="4643448"/>
              <a:ext cx="2143244" cy="857274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Interseção e Similaridade </a:t>
              </a:r>
            </a:p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entre Conceitos</a:t>
              </a:r>
              <a:endParaRPr lang="pt-BR" sz="1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tângulo com Único Canto Aparado 101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smtClean="0"/>
                <a:t>DADOS TRANSFERIDOS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17446" name="Conector angulado 67"/>
          <p:cNvCxnSpPr>
            <a:cxnSpLocks noChangeShapeType="1"/>
            <a:stCxn id="36" idx="3"/>
            <a:endCxn id="61" idx="1"/>
          </p:cNvCxnSpPr>
          <p:nvPr/>
        </p:nvCxnSpPr>
        <p:spPr bwMode="auto">
          <a:xfrm rot="5400000" flipH="1" flipV="1">
            <a:off x="7701746" y="4105934"/>
            <a:ext cx="642932" cy="86070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prstDash val="dash"/>
            <a:round/>
            <a:headEnd/>
            <a:tailEnd/>
          </a:ln>
        </p:spPr>
      </p:cxnSp>
      <p:grpSp>
        <p:nvGrpSpPr>
          <p:cNvPr id="6" name="Grupo 87"/>
          <p:cNvGrpSpPr>
            <a:grpSpLocks/>
          </p:cNvGrpSpPr>
          <p:nvPr/>
        </p:nvGrpSpPr>
        <p:grpSpPr bwMode="auto">
          <a:xfrm>
            <a:off x="6693885" y="4857750"/>
            <a:ext cx="1785939" cy="928704"/>
            <a:chOff x="1928794" y="4357694"/>
            <a:chExt cx="2157654" cy="928711"/>
          </a:xfrm>
        </p:grpSpPr>
        <p:sp>
          <p:nvSpPr>
            <p:cNvPr id="35" name="Canto dobrado 34"/>
            <p:cNvSpPr/>
            <p:nvPr/>
          </p:nvSpPr>
          <p:spPr bwMode="auto">
            <a:xfrm>
              <a:off x="1928794" y="4643446"/>
              <a:ext cx="2142397" cy="642959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6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Axiomas</a:t>
              </a:r>
              <a:r>
                <a:rPr lang="en-US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Ponte</a:t>
              </a:r>
              <a:endPara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entre </a:t>
              </a:r>
              <a:r>
                <a:rPr lang="en-US" sz="16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Conceitos</a:t>
              </a:r>
              <a:endPara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tângulo com Único Canto Aparado 35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err="1" smtClean="0"/>
                <a:t>SAÍDA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" name="Grupo 87"/>
          <p:cNvGrpSpPr>
            <a:grpSpLocks/>
          </p:cNvGrpSpPr>
          <p:nvPr/>
        </p:nvGrpSpPr>
        <p:grpSpPr bwMode="auto">
          <a:xfrm>
            <a:off x="23750" y="4929196"/>
            <a:ext cx="1654184" cy="857255"/>
            <a:chOff x="1928794" y="4357694"/>
            <a:chExt cx="2270997" cy="857259"/>
          </a:xfrm>
        </p:grpSpPr>
        <p:sp>
          <p:nvSpPr>
            <p:cNvPr id="54" name="Canto dobrado 53"/>
            <p:cNvSpPr/>
            <p:nvPr/>
          </p:nvSpPr>
          <p:spPr bwMode="auto">
            <a:xfrm>
              <a:off x="1928794" y="4643445"/>
              <a:ext cx="2255702" cy="571508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Ontologias</a:t>
              </a:r>
              <a:r>
                <a:rPr lang="en-US" sz="16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OWL</a:t>
              </a:r>
              <a:endPara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tângulo com Único Canto Aparado 54"/>
            <p:cNvSpPr/>
            <p:nvPr/>
          </p:nvSpPr>
          <p:spPr bwMode="auto">
            <a:xfrm>
              <a:off x="1943308" y="4357694"/>
              <a:ext cx="2256483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err="1" smtClean="0"/>
                <a:t>ENTRADA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17450" name="Conector angulado 61"/>
          <p:cNvCxnSpPr>
            <a:cxnSpLocks noChangeShapeType="1"/>
            <a:stCxn id="52" idx="2"/>
          </p:cNvCxnSpPr>
          <p:nvPr/>
        </p:nvCxnSpPr>
        <p:spPr bwMode="auto">
          <a:xfrm rot="16200000" flipH="1">
            <a:off x="358533" y="4431600"/>
            <a:ext cx="500071" cy="49512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prstDash val="dash"/>
            <a:round/>
            <a:headEnd/>
            <a:tailEnd/>
          </a:ln>
        </p:spPr>
      </p:cxnSp>
      <p:sp>
        <p:nvSpPr>
          <p:cNvPr id="46" name="Espaço Reservado para Número de Slide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cxnSp>
        <p:nvCxnSpPr>
          <p:cNvPr id="74" name="Conector de seta reta 73"/>
          <p:cNvCxnSpPr/>
          <p:nvPr/>
        </p:nvCxnSpPr>
        <p:spPr bwMode="auto">
          <a:xfrm rot="5400000">
            <a:off x="2230816" y="3884529"/>
            <a:ext cx="1500195" cy="17637"/>
          </a:xfrm>
          <a:prstGeom prst="straightConnector1">
            <a:avLst/>
          </a:prstGeom>
          <a:solidFill>
            <a:srgbClr val="DDDDDD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88" name="Elipse 87"/>
          <p:cNvSpPr/>
          <p:nvPr/>
        </p:nvSpPr>
        <p:spPr bwMode="auto">
          <a:xfrm>
            <a:off x="1071538" y="3464636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9" name="Elipse 88"/>
          <p:cNvSpPr/>
          <p:nvPr/>
        </p:nvSpPr>
        <p:spPr bwMode="auto">
          <a:xfrm>
            <a:off x="1071538" y="4107578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" name="Elipse 89"/>
          <p:cNvSpPr/>
          <p:nvPr/>
        </p:nvSpPr>
        <p:spPr bwMode="auto">
          <a:xfrm>
            <a:off x="7358082" y="3929066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41" name="Conector angulado 40"/>
          <p:cNvCxnSpPr>
            <a:stCxn id="61" idx="3"/>
            <a:endCxn id="48" idx="2"/>
          </p:cNvCxnSpPr>
          <p:nvPr/>
        </p:nvCxnSpPr>
        <p:spPr bwMode="auto">
          <a:xfrm rot="16200000" flipV="1">
            <a:off x="4298203" y="-369168"/>
            <a:ext cx="928697" cy="7382025"/>
          </a:xfrm>
          <a:prstGeom prst="bentConnector4">
            <a:avLst>
              <a:gd name="adj1" fmla="val 283147"/>
              <a:gd name="adj2" fmla="val 109290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Elipse 47"/>
          <p:cNvSpPr/>
          <p:nvPr/>
        </p:nvSpPr>
        <p:spPr bwMode="auto">
          <a:xfrm>
            <a:off x="1071538" y="2786058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2" name="Canto dobrado 51"/>
          <p:cNvSpPr/>
          <p:nvPr/>
        </p:nvSpPr>
        <p:spPr bwMode="auto">
          <a:xfrm>
            <a:off x="39539" y="3929063"/>
            <a:ext cx="642937" cy="500062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2</a:t>
            </a:r>
            <a:endParaRPr lang="pt-BR" sz="16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53" name="Canto dobrado 52"/>
          <p:cNvSpPr/>
          <p:nvPr/>
        </p:nvSpPr>
        <p:spPr bwMode="auto">
          <a:xfrm>
            <a:off x="39539" y="3286124"/>
            <a:ext cx="642937" cy="500063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1</a:t>
            </a:r>
            <a:endParaRPr lang="pt-BR" sz="16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grpSp>
        <p:nvGrpSpPr>
          <p:cNvPr id="75" name="Grupo 87"/>
          <p:cNvGrpSpPr>
            <a:grpSpLocks/>
          </p:cNvGrpSpPr>
          <p:nvPr/>
        </p:nvGrpSpPr>
        <p:grpSpPr bwMode="auto">
          <a:xfrm>
            <a:off x="3143240" y="785794"/>
            <a:ext cx="2071702" cy="642942"/>
            <a:chOff x="1928794" y="4357694"/>
            <a:chExt cx="2157654" cy="642947"/>
          </a:xfrm>
        </p:grpSpPr>
        <p:sp>
          <p:nvSpPr>
            <p:cNvPr id="76" name="Canto dobrado 75"/>
            <p:cNvSpPr/>
            <p:nvPr/>
          </p:nvSpPr>
          <p:spPr bwMode="auto">
            <a:xfrm>
              <a:off x="1928794" y="4643446"/>
              <a:ext cx="2142396" cy="357195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6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Realimentação</a:t>
              </a:r>
              <a:endPara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Retângulo com Único Canto Aparado 76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smtClean="0"/>
                <a:t>DADOS TRANSFERIDOS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onector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 flipH="1">
            <a:off x="6594475" y="785794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2" name="Text Box 48"/>
          <p:cNvSpPr txBox="1">
            <a:spLocks noChangeArrowheads="1"/>
          </p:cNvSpPr>
          <p:nvPr/>
        </p:nvSpPr>
        <p:spPr bwMode="auto">
          <a:xfrm>
            <a:off x="5004716" y="1755432"/>
            <a:ext cx="246894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4000" b="1" dirty="0"/>
              <a:t>E</a:t>
            </a:r>
            <a:r>
              <a:rPr lang="pt-BR" sz="3000" b="1" dirty="0"/>
              <a:t>XTRAÇÃO</a:t>
            </a:r>
          </a:p>
        </p:txBody>
      </p:sp>
      <p:pic>
        <p:nvPicPr>
          <p:cNvPr id="22530" name="Picture 2" descr="C:\Users\fabricio\Desktop\datamining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500306"/>
            <a:ext cx="2578100" cy="1938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graphicFrame>
        <p:nvGraphicFramePr>
          <p:cNvPr id="19" name="Diagrama 18"/>
          <p:cNvGraphicFramePr/>
          <p:nvPr/>
        </p:nvGraphicFramePr>
        <p:xfrm>
          <a:off x="1071538" y="5183214"/>
          <a:ext cx="7000924" cy="88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Elipse 19"/>
          <p:cNvSpPr/>
          <p:nvPr/>
        </p:nvSpPr>
        <p:spPr bwMode="auto">
          <a:xfrm>
            <a:off x="285720" y="2214554"/>
            <a:ext cx="2143140" cy="1000132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WORD NET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pt-B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&amp;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ENUMERAÇÃO DE CLIQUES</a:t>
            </a:r>
            <a:endParaRPr kumimoji="1" lang="pt-BR" sz="1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cs typeface="Arial" pitchFamily="34" charset="0"/>
            </a:endParaRPr>
          </a:p>
        </p:txBody>
      </p:sp>
      <p:sp>
        <p:nvSpPr>
          <p:cNvPr id="23" name="Seta para baixo 22"/>
          <p:cNvSpPr/>
          <p:nvPr/>
        </p:nvSpPr>
        <p:spPr bwMode="auto">
          <a:xfrm>
            <a:off x="1857356" y="4572008"/>
            <a:ext cx="571504" cy="428628"/>
          </a:xfrm>
          <a:prstGeom prst="downArrow">
            <a:avLst/>
          </a:prstGeom>
          <a:solidFill>
            <a:srgbClr val="6AA3BA"/>
          </a:solidFill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Elipse 23"/>
          <p:cNvSpPr/>
          <p:nvPr/>
        </p:nvSpPr>
        <p:spPr bwMode="auto">
          <a:xfrm>
            <a:off x="1785918" y="1000108"/>
            <a:ext cx="2286016" cy="1143008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200" b="1" dirty="0" smtClean="0">
                <a:solidFill>
                  <a:srgbClr val="000000"/>
                </a:solidFill>
                <a:latin typeface="+mn-lt"/>
                <a:cs typeface="Arial" pitchFamily="34" charset="0"/>
              </a:rPr>
              <a:t>GERAÇÃO DE TEXTO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PRA CLASSIFICAR</a:t>
            </a:r>
            <a:endParaRPr lang="pt-BR" sz="1200" b="1" dirty="0" smtClean="0">
              <a:solidFill>
                <a:srgbClr val="000000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Elipse 25"/>
          <p:cNvSpPr/>
          <p:nvPr/>
        </p:nvSpPr>
        <p:spPr bwMode="auto">
          <a:xfrm>
            <a:off x="2000232" y="3214686"/>
            <a:ext cx="2428892" cy="114300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TEORIA 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DA INFORMAÇÃO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PARA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DESAMBIGUAÇÃO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1285860"/>
            <a:ext cx="8305800" cy="288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" y="1286324"/>
            <a:ext cx="8305800" cy="288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" y="928670"/>
            <a:ext cx="8305800" cy="324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Retângulo 38"/>
          <p:cNvSpPr/>
          <p:nvPr/>
        </p:nvSpPr>
        <p:spPr>
          <a:xfrm>
            <a:off x="0" y="4429132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 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extração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é necessária para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viabilizar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o uso de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classificadores de texto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0" y="4915927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O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mesmo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termo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aparecendo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escopos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diferentes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confundirá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classificadores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pt-BR" sz="1600" dirty="0"/>
          </a:p>
        </p:txBody>
      </p:sp>
      <p:sp>
        <p:nvSpPr>
          <p:cNvPr id="41" name="Retângulo 40"/>
          <p:cNvSpPr/>
          <p:nvPr/>
        </p:nvSpPr>
        <p:spPr>
          <a:xfrm>
            <a:off x="0" y="534455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Atribuir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prefixos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escopo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aos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termos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: Como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classificadores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comparam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strings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considerarão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um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mesmo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termo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diferente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aparecer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escopo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diferentes</a:t>
            </a:r>
            <a:endParaRPr lang="en-US" sz="1600" b="1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044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grayscl/>
          </a:blip>
          <a:srcRect/>
          <a:stretch>
            <a:fillRect/>
          </a:stretch>
        </p:blipFill>
        <p:spPr bwMode="auto">
          <a:xfrm>
            <a:off x="2357422" y="3214686"/>
            <a:ext cx="2928958" cy="294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E43B14-88CC-4E07-8D82-76FBC12D41FF}" type="slidenum">
              <a:rPr lang="pt-BR" smtClean="0"/>
              <a:pPr/>
              <a:t>2</a:t>
            </a:fld>
            <a:endParaRPr lang="pt-BR" smtClean="0"/>
          </a:p>
        </p:txBody>
      </p:sp>
      <p:pic>
        <p:nvPicPr>
          <p:cNvPr id="5126" name="Picture 1050" descr="index_pictu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" y="2636838"/>
            <a:ext cx="3679820" cy="138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1053" descr="conectores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upo 30"/>
          <p:cNvGrpSpPr/>
          <p:nvPr/>
        </p:nvGrpSpPr>
        <p:grpSpPr>
          <a:xfrm>
            <a:off x="4214810" y="754875"/>
            <a:ext cx="5143536" cy="1031051"/>
            <a:chOff x="4214810" y="754875"/>
            <a:chExt cx="5143536" cy="1031051"/>
          </a:xfrm>
        </p:grpSpPr>
        <p:pic>
          <p:nvPicPr>
            <p:cNvPr id="8" name="Picture 89" descr="j040177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14810" y="875707"/>
              <a:ext cx="1071538" cy="7349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6" name="Retângulo 25"/>
            <p:cNvSpPr/>
            <p:nvPr/>
          </p:nvSpPr>
          <p:spPr>
            <a:xfrm>
              <a:off x="4786346" y="754875"/>
              <a:ext cx="4572000" cy="103105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900113" lvl="1" indent="-368300" algn="l">
                <a:buFont typeface="+mj-lt"/>
                <a:buAutoNum type="arabicPeriod"/>
              </a:pPr>
              <a:r>
                <a:rPr kumimoji="0" lang="pt-BR" sz="2500" b="1" dirty="0" smtClean="0"/>
                <a:t>Introdução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Problema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Conceitos</a:t>
              </a: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214810" y="1857364"/>
            <a:ext cx="5143536" cy="1031051"/>
            <a:chOff x="4214810" y="1857364"/>
            <a:chExt cx="5143536" cy="1031051"/>
          </a:xfrm>
        </p:grpSpPr>
        <p:pic>
          <p:nvPicPr>
            <p:cNvPr id="10" name="Picture 78" descr="j0407083"/>
            <p:cNvPicPr>
              <a:picLocks noChangeAspect="1" noChangeArrowheads="1"/>
            </p:cNvPicPr>
            <p:nvPr/>
          </p:nvPicPr>
          <p:blipFill>
            <a:blip r:embed="rId7" cstate="print"/>
            <a:srcRect t="15327"/>
            <a:stretch>
              <a:fillRect/>
            </a:stretch>
          </p:blipFill>
          <p:spPr bwMode="auto">
            <a:xfrm>
              <a:off x="4214810" y="1972280"/>
              <a:ext cx="1071570" cy="76608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7" name="Retângulo 26"/>
            <p:cNvSpPr/>
            <p:nvPr/>
          </p:nvSpPr>
          <p:spPr>
            <a:xfrm>
              <a:off x="4786346" y="1857364"/>
              <a:ext cx="4572000" cy="103105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900113" lvl="1" indent="-368300" algn="l">
                <a:buFont typeface="+mj-lt"/>
                <a:buAutoNum type="arabicPeriod" startAt="2"/>
              </a:pPr>
              <a:r>
                <a:rPr kumimoji="0" lang="pt-BR" sz="2500" b="1" dirty="0" smtClean="0"/>
                <a:t>Trabalhos Relacionados</a:t>
              </a:r>
            </a:p>
            <a:p>
              <a:pPr marL="906463" lvl="2" indent="-6350" algn="l">
                <a:buFont typeface="Arial" pitchFamily="34" charset="0"/>
                <a:buChar char="•"/>
              </a:pPr>
              <a:r>
                <a:rPr kumimoji="0" lang="en-US" sz="1800" dirty="0" smtClean="0"/>
                <a:t> GLUE</a:t>
              </a:r>
            </a:p>
            <a:p>
              <a:pPr marL="906463" lvl="2" indent="-6350" algn="l">
                <a:buFont typeface="Arial" pitchFamily="34" charset="0"/>
                <a:buChar char="•"/>
              </a:pPr>
              <a:r>
                <a:rPr kumimoji="0" lang="en-US" sz="1800" dirty="0" smtClean="0"/>
                <a:t> S-MATCH</a:t>
              </a:r>
              <a:endParaRPr lang="pt-BR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4224962" y="5297524"/>
            <a:ext cx="4558280" cy="774682"/>
            <a:chOff x="4224962" y="5297524"/>
            <a:chExt cx="4558280" cy="774682"/>
          </a:xfrm>
        </p:grpSpPr>
        <p:pic>
          <p:nvPicPr>
            <p:cNvPr id="21" name="Picture 4" descr="C:\Users\fabricio\Pictures\Microsoft Media Gallery\j0385424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24962" y="5297524"/>
              <a:ext cx="1056722" cy="77468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0" name="Retângulo 29"/>
            <p:cNvSpPr/>
            <p:nvPr/>
          </p:nvSpPr>
          <p:spPr>
            <a:xfrm>
              <a:off x="4786314" y="5429264"/>
              <a:ext cx="3996928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6463" lvl="1" indent="-374650" algn="l">
                <a:buFont typeface="+mj-lt"/>
                <a:buAutoNum type="arabicPeriod" startAt="5"/>
              </a:pPr>
              <a:r>
                <a:rPr kumimoji="0" lang="pt-BR" sz="2500" b="1" dirty="0" smtClean="0">
                  <a:solidFill>
                    <a:srgbClr val="545472"/>
                  </a:solidFill>
                </a:rPr>
                <a:t>Considerações Finais</a:t>
              </a:r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4214810" y="2928934"/>
            <a:ext cx="5143536" cy="1308050"/>
            <a:chOff x="4214810" y="2928934"/>
            <a:chExt cx="5143536" cy="1308050"/>
          </a:xfrm>
        </p:grpSpPr>
        <p:sp>
          <p:nvSpPr>
            <p:cNvPr id="28" name="Retângulo 27"/>
            <p:cNvSpPr/>
            <p:nvPr/>
          </p:nvSpPr>
          <p:spPr>
            <a:xfrm>
              <a:off x="4786346" y="2928934"/>
              <a:ext cx="4572000" cy="130805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900113" lvl="1" indent="-368300" algn="l">
                <a:buFont typeface="+mj-lt"/>
                <a:buAutoNum type="arabicPeriod" startAt="3"/>
              </a:pPr>
              <a:r>
                <a:rPr kumimoji="0" lang="pt-BR" sz="2500" b="1" dirty="0" smtClean="0"/>
                <a:t>Estratégia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Módulo de Extração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Módulo de Similaridade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Módulo de Mapeamento</a:t>
              </a:r>
              <a:endParaRPr lang="pt-BR" dirty="0" smtClean="0"/>
            </a:p>
          </p:txBody>
        </p:sp>
        <p:pic>
          <p:nvPicPr>
            <p:cNvPr id="38" name="Picture 3" descr="C:\Users\fabricio\Desktop\Meus Projetos\Recursos\Imagens\missao2.jpg"/>
            <p:cNvPicPr>
              <a:picLocks noChangeAspect="1" noChangeArrowheads="1"/>
            </p:cNvPicPr>
            <p:nvPr/>
          </p:nvPicPr>
          <p:blipFill>
            <a:blip r:embed="rId9" cstate="print">
              <a:lum contrast="24000"/>
            </a:blip>
            <a:srcRect/>
            <a:stretch>
              <a:fillRect/>
            </a:stretch>
          </p:blipFill>
          <p:spPr bwMode="auto">
            <a:xfrm>
              <a:off x="4214810" y="3057060"/>
              <a:ext cx="1071570" cy="68818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33" name="Grupo 32"/>
          <p:cNvGrpSpPr/>
          <p:nvPr/>
        </p:nvGrpSpPr>
        <p:grpSpPr>
          <a:xfrm>
            <a:off x="4230814" y="4214818"/>
            <a:ext cx="3555896" cy="785818"/>
            <a:chOff x="4230814" y="4286256"/>
            <a:chExt cx="3555896" cy="785818"/>
          </a:xfrm>
        </p:grpSpPr>
        <p:sp>
          <p:nvSpPr>
            <p:cNvPr id="29" name="Retângulo 28"/>
            <p:cNvSpPr/>
            <p:nvPr/>
          </p:nvSpPr>
          <p:spPr>
            <a:xfrm>
              <a:off x="4785247" y="4409281"/>
              <a:ext cx="300146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0113" lvl="1" indent="-368300" algn="l">
                <a:buFont typeface="+mj-lt"/>
                <a:buAutoNum type="arabicPeriod" startAt="4"/>
              </a:pPr>
              <a:r>
                <a:rPr kumimoji="0" lang="pt-BR" sz="2500" b="1" dirty="0" smtClean="0">
                  <a:solidFill>
                    <a:srgbClr val="545472"/>
                  </a:solidFill>
                </a:rPr>
                <a:t>Experimentos</a:t>
              </a: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230814" y="4286256"/>
              <a:ext cx="1050804" cy="78581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125" name="Text Box 1047"/>
          <p:cNvSpPr txBox="1">
            <a:spLocks noChangeArrowheads="1"/>
          </p:cNvSpPr>
          <p:nvPr/>
        </p:nvSpPr>
        <p:spPr bwMode="auto">
          <a:xfrm>
            <a:off x="1374792" y="669177"/>
            <a:ext cx="21970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kumimoji="0" lang="pt-PT" sz="4800" dirty="0">
                <a:latin typeface="Tahoma" pitchFamily="34" charset="0"/>
              </a:rPr>
              <a:t>R</a:t>
            </a:r>
            <a:r>
              <a:rPr kumimoji="0" lang="pt-PT" sz="3600" dirty="0">
                <a:latin typeface="Tahoma" pitchFamily="34" charset="0"/>
              </a:rPr>
              <a:t>OTEIRO</a:t>
            </a:r>
            <a:endParaRPr kumimoji="0" lang="pt-BR" sz="3600" dirty="0"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20</a:t>
            </a:fld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0" y="4572008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lvl="1" indent="-166688" algn="l">
              <a:buClr>
                <a:srgbClr val="000000"/>
              </a:buClr>
              <a:buSzPct val="100000"/>
              <a:defRPr/>
            </a:pPr>
            <a:r>
              <a:rPr lang="pt-BR" sz="16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MAPEAMENTO ITERATIVO</a:t>
            </a:r>
            <a:endParaRPr lang="pt-BR" sz="1600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endParaRPr lang="pt-BR" sz="1600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texto é atualizado 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em função de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Mapeamentos Computados 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numa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iteração anterior</a:t>
            </a:r>
            <a:endParaRPr lang="pt-BR" sz="1600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endParaRPr lang="pt-BR" sz="1600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Instâncias de uma ontologia são associadas a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conceitos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de outra ontologia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1225681"/>
            <a:ext cx="8305800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5028" y="857232"/>
            <a:ext cx="3944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VOCABULÁRIO COMUM</a:t>
            </a:r>
          </a:p>
        </p:txBody>
      </p:sp>
      <p:pic>
        <p:nvPicPr>
          <p:cNvPr id="6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8" name="CaixaDeTexto 18"/>
          <p:cNvSpPr txBox="1">
            <a:spLocks noChangeArrowheads="1"/>
          </p:cNvSpPr>
          <p:nvPr/>
        </p:nvSpPr>
        <p:spPr bwMode="auto">
          <a:xfrm>
            <a:off x="142879" y="1428736"/>
            <a:ext cx="9001121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OBJETIVO</a:t>
            </a:r>
          </a:p>
          <a:p>
            <a:pPr algn="l"/>
            <a:endParaRPr lang="pt-BR" sz="1000" b="1" dirty="0" smtClean="0"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Atenuar diferenças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entre os vocabulários das ontologias a mapear</a:t>
            </a:r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Aumentar a precisão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dos classificadores de texto, dado que comparam </a:t>
            </a:r>
            <a:r>
              <a:rPr lang="pt-BR" sz="1600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strings</a:t>
            </a:r>
            <a:endParaRPr lang="pt-BR" sz="10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endParaRPr lang="pt-BR" sz="8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257300" lvl="2" indent="-342900" algn="l">
              <a:buFont typeface="Arial" pitchFamily="34" charset="0"/>
              <a:buChar char="•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Palavras Equivalentes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são reduzidas a uma única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palavra padrão</a:t>
            </a:r>
            <a:endParaRPr lang="pt-BR" sz="16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257300" lvl="2" indent="-342900" algn="l">
              <a:buFont typeface="Arial" pitchFamily="34" charset="0"/>
              <a:buChar char="•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Nomes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compostos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e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equivalentes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não são separados em </a:t>
            </a:r>
            <a:r>
              <a:rPr lang="pt-BR" sz="1600" b="1" i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tokens</a:t>
            </a:r>
            <a:endParaRPr lang="pt-BR" sz="1600" b="1" i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257300" lvl="2" indent="-342900" algn="l"/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REDUÇÕES: </a:t>
            </a:r>
            <a:r>
              <a:rPr lang="pt-BR" sz="1800" b="1" i="1" dirty="0" err="1" smtClean="0">
                <a:solidFill>
                  <a:srgbClr val="0033CC"/>
                </a:solidFill>
                <a:latin typeface="Arial" charset="0"/>
                <a:cs typeface="Arial" charset="0"/>
              </a:rPr>
              <a:t>Stemming</a:t>
            </a:r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 &amp; Sinônimos </a:t>
            </a:r>
          </a:p>
          <a:p>
            <a:pPr algn="l"/>
            <a:endParaRPr lang="pt-BR" sz="1000" b="1" dirty="0" smtClean="0"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Base          </a:t>
            </a:r>
            <a:r>
              <a:rPr lang="pt-BR" sz="14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←  { 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Base,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Basic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Fundamental,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Primary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</a:t>
            </a:r>
            <a:r>
              <a:rPr lang="pt-BR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1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} </a:t>
            </a:r>
            <a:r>
              <a:rPr lang="pt-BR" sz="16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// Sinônimos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Dimens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</a:t>
            </a:r>
            <a:r>
              <a:rPr lang="pt-BR" sz="12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1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←  { 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Dimensions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              } </a:t>
            </a:r>
            <a:r>
              <a:rPr lang="pt-BR" sz="1600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// </a:t>
            </a:r>
            <a:r>
              <a:rPr lang="pt-BR" sz="1600" b="1" i="1" dirty="0" err="1" smtClean="0">
                <a:solidFill>
                  <a:srgbClr val="000099"/>
                </a:solidFill>
                <a:latin typeface="Arial" charset="0"/>
                <a:cs typeface="Arial" charset="0"/>
              </a:rPr>
              <a:t>Stemming</a:t>
            </a:r>
            <a:endParaRPr lang="pt-BR" sz="1600" b="1" i="1" dirty="0" smtClean="0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BaseDimens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←  { 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PrimaryDimension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FundamentalDimensions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} </a:t>
            </a:r>
            <a:r>
              <a:rPr lang="pt-BR" sz="1600" b="1" dirty="0" smtClean="0">
                <a:solidFill>
                  <a:srgbClr val="008000"/>
                </a:solidFill>
                <a:latin typeface="Arial" charset="0"/>
                <a:cs typeface="Arial" charset="0"/>
              </a:rPr>
              <a:t>// Nome Composto</a:t>
            </a:r>
          </a:p>
          <a:p>
            <a:pPr marL="800100" lvl="1" indent="-342900" algn="l">
              <a:buFont typeface="+mj-lt"/>
              <a:buAutoNum type="arabicPeriod"/>
            </a:pPr>
            <a:endParaRPr lang="pt-BR" sz="1600" b="1" dirty="0" smtClean="0">
              <a:solidFill>
                <a:srgbClr val="008000"/>
              </a:solidFill>
              <a:latin typeface="Arial" charset="0"/>
              <a:cs typeface="Arial" charset="0"/>
            </a:endParaRPr>
          </a:p>
          <a:p>
            <a:pPr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IDENTIFICAÇÃO DE SINÔNIMOS</a:t>
            </a:r>
          </a:p>
          <a:p>
            <a:pPr algn="l"/>
            <a:endParaRPr lang="pt-BR" sz="10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WordNet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 Grafo de Palavras conectadas por </a:t>
            </a:r>
            <a:r>
              <a:rPr lang="pt-BR" sz="1800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Links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de Similaridade</a:t>
            </a:r>
            <a:endParaRPr lang="pt-BR" sz="5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534988" lvl="1" indent="-261938" algn="l"/>
            <a:r>
              <a:rPr lang="pt-BR" sz="8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Palavras “concordam” que são sinônimas quando formam um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Clique Máximo de Similaridade.</a:t>
            </a:r>
          </a:p>
          <a:p>
            <a:pPr marL="800100" lvl="1" indent="-342900" algn="l">
              <a:buFont typeface="+mj-lt"/>
              <a:buAutoNum type="arabicPeriod"/>
            </a:pPr>
            <a:endParaRPr lang="pt-BR" sz="1600" b="1" dirty="0" smtClean="0">
              <a:solidFill>
                <a:srgbClr val="008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5028" y="857232"/>
            <a:ext cx="3944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VOCABULÁRIO COMUM</a:t>
            </a:r>
          </a:p>
        </p:txBody>
      </p:sp>
      <p:pic>
        <p:nvPicPr>
          <p:cNvPr id="6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8" name="CaixaDeTexto 18"/>
          <p:cNvSpPr txBox="1">
            <a:spLocks noChangeArrowheads="1"/>
          </p:cNvSpPr>
          <p:nvPr/>
        </p:nvSpPr>
        <p:spPr bwMode="auto">
          <a:xfrm>
            <a:off x="1" y="1428736"/>
            <a:ext cx="9144000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IDENTIFICAÇÃO DE SINÔNIMOS – Desambiguação de Palavras</a:t>
            </a:r>
          </a:p>
          <a:p>
            <a:pPr marL="800100" lvl="1" indent="-342900" algn="l"/>
            <a:endParaRPr lang="pt-BR" sz="16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Problema: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Pra qual 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synset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reduzir uma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palavra ambígua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?</a:t>
            </a: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Resposta: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Escolher o 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synset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mais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relevante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para o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domínio.</a:t>
            </a:r>
            <a:endParaRPr lang="pt-BR" sz="1800" dirty="0" smtClean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/>
            <a:r>
              <a:rPr lang="pt-BR" sz="1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Teoria da Informação: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Mais Ambigüidade = Menos Informação</a:t>
            </a: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4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 synset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mais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relevante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possui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mais informação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para o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domínio.</a:t>
            </a:r>
          </a:p>
          <a:p>
            <a:pPr marL="1073150" lvl="2" indent="-342900" algn="l">
              <a:buFont typeface="+mj-lt"/>
              <a:buAutoNum type="arabicPeriod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Possui menor quantidade de palavras ambíguas.</a:t>
            </a:r>
          </a:p>
          <a:p>
            <a:pPr marL="1073150" lvl="2" indent="-342900" algn="l">
              <a:buFont typeface="+mj-lt"/>
              <a:buAutoNum type="arabicPeriod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Possui palavras menos ambíguas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Quantidade de Informação é mensurada pela definição de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Entropia</a:t>
            </a: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714432"/>
            <a:ext cx="4357718" cy="158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onector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-32" y="785794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2" name="Text Box 48"/>
          <p:cNvSpPr txBox="1">
            <a:spLocks noChangeArrowheads="1"/>
          </p:cNvSpPr>
          <p:nvPr/>
        </p:nvSpPr>
        <p:spPr bwMode="auto">
          <a:xfrm>
            <a:off x="1285852" y="714356"/>
            <a:ext cx="31806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4000" b="1" dirty="0" smtClean="0"/>
              <a:t>S</a:t>
            </a:r>
            <a:r>
              <a:rPr lang="pt-BR" sz="3000" b="1" dirty="0" smtClean="0"/>
              <a:t>IMILARIDADE</a:t>
            </a:r>
            <a:endParaRPr lang="pt-BR" sz="3000" b="1" dirty="0"/>
          </a:p>
        </p:txBody>
      </p:sp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graphicFrame>
        <p:nvGraphicFramePr>
          <p:cNvPr id="19" name="Diagrama 18"/>
          <p:cNvGraphicFramePr/>
          <p:nvPr/>
        </p:nvGraphicFramePr>
        <p:xfrm>
          <a:off x="1071538" y="5183214"/>
          <a:ext cx="7000924" cy="88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Seta para baixo 22"/>
          <p:cNvSpPr/>
          <p:nvPr/>
        </p:nvSpPr>
        <p:spPr bwMode="auto">
          <a:xfrm>
            <a:off x="4286248" y="4572008"/>
            <a:ext cx="571504" cy="428628"/>
          </a:xfrm>
          <a:prstGeom prst="downArrow">
            <a:avLst/>
          </a:prstGeom>
          <a:solidFill>
            <a:srgbClr val="6AA3BA"/>
          </a:solidFill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Elipse 23"/>
          <p:cNvSpPr/>
          <p:nvPr/>
        </p:nvSpPr>
        <p:spPr bwMode="auto">
          <a:xfrm>
            <a:off x="3571868" y="1428736"/>
            <a:ext cx="2214578" cy="10715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solidFill>
                  <a:srgbClr val="000000"/>
                </a:solidFill>
                <a:cs typeface="Arial" pitchFamily="34" charset="0"/>
              </a:rPr>
              <a:t>APRENDIZADO</a:t>
            </a:r>
            <a:r>
              <a:rPr lang="en-US" sz="1400" b="1" dirty="0" smtClean="0">
                <a:solidFill>
                  <a:srgbClr val="000000"/>
                </a:solidFill>
                <a:cs typeface="Arial" pitchFamily="34" charset="0"/>
              </a:rPr>
              <a:t> DE </a:t>
            </a:r>
          </a:p>
          <a:p>
            <a:r>
              <a:rPr lang="en-US" sz="1400" b="1" dirty="0" err="1" smtClean="0">
                <a:solidFill>
                  <a:srgbClr val="000000"/>
                </a:solidFill>
                <a:cs typeface="Arial" pitchFamily="34" charset="0"/>
              </a:rPr>
              <a:t>MÁQUINA</a:t>
            </a:r>
            <a:endParaRPr lang="pt-BR" sz="14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" name="Elipse 25"/>
          <p:cNvSpPr/>
          <p:nvPr/>
        </p:nvSpPr>
        <p:spPr bwMode="auto">
          <a:xfrm>
            <a:off x="3571868" y="3286124"/>
            <a:ext cx="1857388" cy="114300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PROPAGAÇÃO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TAXONÔMICA</a:t>
            </a:r>
          </a:p>
          <a:p>
            <a:r>
              <a:rPr lang="pt-BR" sz="1200" b="1" i="1" dirty="0" err="1" smtClean="0">
                <a:solidFill>
                  <a:srgbClr val="000000"/>
                </a:solidFill>
                <a:cs typeface="Arial" pitchFamily="34" charset="0"/>
              </a:rPr>
              <a:t>BOTTOM-UP</a:t>
            </a:r>
            <a:endParaRPr lang="pt-BR" sz="1200" b="1" i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" name="Elipse 15"/>
          <p:cNvSpPr/>
          <p:nvPr/>
        </p:nvSpPr>
        <p:spPr bwMode="auto">
          <a:xfrm>
            <a:off x="4929190" y="2357430"/>
            <a:ext cx="2428892" cy="121444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DIFERENTES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ALGORITMOS DE</a:t>
            </a:r>
          </a:p>
          <a:p>
            <a:r>
              <a:rPr lang="pt-BR" sz="1200" b="1" dirty="0" err="1" smtClean="0">
                <a:solidFill>
                  <a:srgbClr val="000000"/>
                </a:solidFill>
                <a:cs typeface="Arial" pitchFamily="34" charset="0"/>
              </a:rPr>
              <a:t>CLASSIFICACÃO</a:t>
            </a:r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 SUPERVISIONADA</a:t>
            </a:r>
          </a:p>
        </p:txBody>
      </p:sp>
      <p:pic>
        <p:nvPicPr>
          <p:cNvPr id="13" name="Picture 2" descr="C:\Users\fabricio\Desktop\210668715_9286ea3154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2643182"/>
            <a:ext cx="2950595" cy="196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24</a:t>
            </a:fld>
            <a:endParaRPr lang="pt-BR" dirty="0"/>
          </a:p>
        </p:txBody>
      </p:sp>
      <p:grpSp>
        <p:nvGrpSpPr>
          <p:cNvPr id="26" name="Grupo 99"/>
          <p:cNvGrpSpPr>
            <a:grpSpLocks/>
          </p:cNvGrpSpPr>
          <p:nvPr/>
        </p:nvGrpSpPr>
        <p:grpSpPr bwMode="auto">
          <a:xfrm>
            <a:off x="6143636" y="3976566"/>
            <a:ext cx="2819778" cy="1678876"/>
            <a:chOff x="1928794" y="4357694"/>
            <a:chExt cx="2157654" cy="1678915"/>
          </a:xfrm>
        </p:grpSpPr>
        <p:sp>
          <p:nvSpPr>
            <p:cNvPr id="27" name="Canto dobrado 26"/>
            <p:cNvSpPr/>
            <p:nvPr/>
          </p:nvSpPr>
          <p:spPr bwMode="auto">
            <a:xfrm>
              <a:off x="1928794" y="4643439"/>
              <a:ext cx="2143257" cy="1393170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Sobreposição e Similaridade </a:t>
              </a:r>
            </a:p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entre Conceitos</a:t>
              </a:r>
            </a:p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</a:rPr>
                <a:t>O1→O2</a:t>
              </a:r>
            </a:p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</a:rPr>
                <a:t>O2→O1 </a:t>
              </a:r>
            </a:p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</a:rPr>
                <a:t>O1</a:t>
              </a:r>
              <a:r>
                <a:rPr lang="en-US" sz="16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↔</a:t>
              </a:r>
              <a:r>
                <a:rPr lang="en-US" sz="1600" dirty="0" smtClean="0">
                  <a:solidFill>
                    <a:srgbClr val="000000"/>
                  </a:solidFill>
                </a:rPr>
                <a:t>O2</a:t>
              </a:r>
            </a:p>
            <a:p>
              <a:pPr lvl="0">
                <a:defRPr/>
              </a:pPr>
              <a:endParaRPr lang="pt-BR" sz="1600" dirty="0" smtClean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en-US" sz="16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28" name="Retângulo com Único Canto Aparado 27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/>
                <a:t>DADOS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9" name="Grupo 87"/>
          <p:cNvGrpSpPr>
            <a:grpSpLocks/>
          </p:cNvGrpSpPr>
          <p:nvPr/>
        </p:nvGrpSpPr>
        <p:grpSpPr bwMode="auto">
          <a:xfrm>
            <a:off x="83469" y="1785926"/>
            <a:ext cx="1928826" cy="1143000"/>
            <a:chOff x="1928794" y="4357694"/>
            <a:chExt cx="2157654" cy="1143008"/>
          </a:xfrm>
        </p:grpSpPr>
        <p:sp>
          <p:nvSpPr>
            <p:cNvPr id="30" name="Canto dobrado 29"/>
            <p:cNvSpPr/>
            <p:nvPr/>
          </p:nvSpPr>
          <p:spPr bwMode="auto">
            <a:xfrm>
              <a:off x="1928794" y="4643446"/>
              <a:ext cx="2143918" cy="857256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pt-BR" sz="14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Ontologias Indexadas</a:t>
              </a:r>
            </a:p>
            <a:p>
              <a:pPr>
                <a:defRPr/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</a:t>
              </a:r>
              <a:endParaRPr lang="pt-BR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pt-BR" sz="14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Texto pra Classificar</a:t>
              </a:r>
              <a:endParaRPr lang="pt-B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tângulo com Único Canto Aparado 30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/>
                <a:t>DADOS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32" name="Forma 53"/>
          <p:cNvCxnSpPr>
            <a:cxnSpLocks noChangeShapeType="1"/>
            <a:stCxn id="30" idx="2"/>
          </p:cNvCxnSpPr>
          <p:nvPr/>
        </p:nvCxnSpPr>
        <p:spPr bwMode="auto">
          <a:xfrm rot="16200000" flipH="1">
            <a:off x="1306669" y="2663999"/>
            <a:ext cx="642950" cy="1172803"/>
          </a:xfrm>
          <a:prstGeom prst="bentConnector2">
            <a:avLst/>
          </a:prstGeom>
          <a:ln>
            <a:headEnd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tângulo de cantos arredondados 32"/>
          <p:cNvSpPr/>
          <p:nvPr/>
        </p:nvSpPr>
        <p:spPr bwMode="auto">
          <a:xfrm>
            <a:off x="2285984" y="1785951"/>
            <a:ext cx="3714770" cy="3857627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34" name="Diagrama 33"/>
          <p:cNvGraphicFramePr/>
          <p:nvPr/>
        </p:nvGraphicFramePr>
        <p:xfrm>
          <a:off x="2714611" y="2071698"/>
          <a:ext cx="3000391" cy="107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5" name="Diagrama 34"/>
          <p:cNvGraphicFramePr/>
          <p:nvPr/>
        </p:nvGraphicFramePr>
        <p:xfrm>
          <a:off x="2714611" y="4214825"/>
          <a:ext cx="3000391" cy="107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6" name="Canto dobrado 35"/>
          <p:cNvSpPr/>
          <p:nvPr/>
        </p:nvSpPr>
        <p:spPr bwMode="auto">
          <a:xfrm>
            <a:off x="2857488" y="4929200"/>
            <a:ext cx="530233" cy="428626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2000" b="1" baseline="-250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2</a:t>
            </a:r>
            <a:endParaRPr lang="pt-BR" sz="2000" b="1" baseline="-250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37" name="Canto dobrado 36"/>
          <p:cNvSpPr/>
          <p:nvPr/>
        </p:nvSpPr>
        <p:spPr bwMode="auto">
          <a:xfrm>
            <a:off x="3971362" y="4929200"/>
            <a:ext cx="529200" cy="428400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2000" b="1" baseline="-250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1</a:t>
            </a:r>
            <a:endParaRPr lang="pt-BR" sz="2000" b="1" baseline="-250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38" name="Mais 37"/>
          <p:cNvSpPr/>
          <p:nvPr/>
        </p:nvSpPr>
        <p:spPr bwMode="auto">
          <a:xfrm>
            <a:off x="5043468" y="3500442"/>
            <a:ext cx="571503" cy="500062"/>
          </a:xfrm>
          <a:prstGeom prst="mathPlus">
            <a:avLst/>
          </a:prstGeom>
          <a:gradFill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39" name="Diagrama 38"/>
          <p:cNvGraphicFramePr/>
          <p:nvPr/>
        </p:nvGraphicFramePr>
        <p:xfrm>
          <a:off x="2828893" y="2000245"/>
          <a:ext cx="1671669" cy="71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40" name="Conector angulado 39"/>
          <p:cNvCxnSpPr>
            <a:stCxn id="33" idx="3"/>
            <a:endCxn id="28" idx="3"/>
          </p:cNvCxnSpPr>
          <p:nvPr/>
        </p:nvCxnSpPr>
        <p:spPr bwMode="auto">
          <a:xfrm>
            <a:off x="6000754" y="3714765"/>
            <a:ext cx="1562255" cy="261801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Canto dobrado 40"/>
          <p:cNvSpPr/>
          <p:nvPr/>
        </p:nvSpPr>
        <p:spPr bwMode="auto">
          <a:xfrm>
            <a:off x="2857488" y="2786060"/>
            <a:ext cx="530233" cy="428626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 b="1" dirty="0" smtClean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2000" b="1" baseline="-25000" dirty="0" smtClean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1</a:t>
            </a:r>
            <a:endParaRPr lang="pt-BR" sz="2000" b="1" baseline="-250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42" name="Canto dobrado 41"/>
          <p:cNvSpPr/>
          <p:nvPr/>
        </p:nvSpPr>
        <p:spPr bwMode="auto">
          <a:xfrm>
            <a:off x="3971362" y="2786058"/>
            <a:ext cx="529200" cy="428400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 b="1" dirty="0" smtClean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2000" b="1" baseline="-25000" dirty="0" smtClean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2</a:t>
            </a:r>
            <a:endParaRPr lang="pt-BR" sz="2000" b="1" baseline="-250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graphicFrame>
        <p:nvGraphicFramePr>
          <p:cNvPr id="43" name="Diagrama 42"/>
          <p:cNvGraphicFramePr/>
          <p:nvPr/>
        </p:nvGraphicFramePr>
        <p:xfrm>
          <a:off x="2828893" y="4143380"/>
          <a:ext cx="1671669" cy="71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44" name="Elipse 43"/>
          <p:cNvSpPr/>
          <p:nvPr/>
        </p:nvSpPr>
        <p:spPr bwMode="auto">
          <a:xfrm>
            <a:off x="2214546" y="3500438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5" name="Elipse 44"/>
          <p:cNvSpPr/>
          <p:nvPr/>
        </p:nvSpPr>
        <p:spPr bwMode="auto">
          <a:xfrm>
            <a:off x="5941197" y="3655189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6" name="Faixa para baixo 45"/>
          <p:cNvSpPr/>
          <p:nvPr/>
        </p:nvSpPr>
        <p:spPr bwMode="auto">
          <a:xfrm>
            <a:off x="2321797" y="1214422"/>
            <a:ext cx="3643323" cy="642942"/>
          </a:xfrm>
          <a:prstGeom prst="ribb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 err="1" smtClean="0"/>
              <a:t>Similaridade</a:t>
            </a:r>
            <a:endParaRPr lang="pt-BR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3714752"/>
            <a:ext cx="3500430" cy="2182533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15028" y="857232"/>
            <a:ext cx="5498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SOBREPOSIÇÃO &amp; SIMILARIDADE</a:t>
            </a:r>
          </a:p>
        </p:txBody>
      </p:sp>
      <p:pic>
        <p:nvPicPr>
          <p:cNvPr id="8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1500166" y="1702425"/>
            <a:ext cx="76438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7550" lvl="1" indent="-266700" algn="l">
              <a:buFont typeface="Arial" pitchFamily="34" charset="0"/>
              <a:buChar char="•"/>
            </a:pPr>
            <a:r>
              <a:rPr lang="pt-BR" sz="18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Problema: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Nada se conhece sobre o que há em comum entre ontologias a mapear</a:t>
            </a:r>
          </a:p>
          <a:p>
            <a:pPr marL="539750" lvl="1" indent="-4763" algn="l">
              <a:buFont typeface="Arial" pitchFamily="34" charset="0"/>
              <a:buChar char="•"/>
            </a:pPr>
            <a:endParaRPr lang="pt-BR" sz="14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7550" lvl="1" indent="-266700" algn="l">
              <a:buFont typeface="Arial" pitchFamily="34" charset="0"/>
              <a:buChar char="•"/>
            </a:pPr>
            <a:r>
              <a:rPr lang="pt-BR" sz="1800" b="1" dirty="0" smtClean="0">
                <a:solidFill>
                  <a:srgbClr val="008000"/>
                </a:solidFill>
                <a:latin typeface="Arial" charset="0"/>
                <a:cs typeface="Arial" charset="0"/>
              </a:rPr>
              <a:t>Solução: 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Mensurar a Sobreposição </a:t>
            </a:r>
            <a:r>
              <a:rPr lang="pt-BR" sz="1800" b="1" dirty="0" smtClean="0">
                <a:solidFill>
                  <a:srgbClr val="000000"/>
                </a:solidFill>
                <a:latin typeface="Arial" charset="0"/>
                <a:cs typeface="Arial" charset="0"/>
                <a:sym typeface="Symbol"/>
              </a:rPr>
              <a:t> </a:t>
            </a:r>
            <a:r>
              <a:rPr lang="pt-BR" sz="18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 </a:t>
            </a:r>
            <a:r>
              <a:rPr lang="pt-BR" sz="1800" b="1" dirty="0" smtClean="0">
                <a:solidFill>
                  <a:srgbClr val="000000"/>
                </a:solidFill>
                <a:latin typeface="Arial" charset="0"/>
                <a:cs typeface="Arial" charset="0"/>
                <a:sym typeface="Symbol"/>
              </a:rPr>
              <a:t> B</a:t>
            </a:r>
            <a:r>
              <a:rPr lang="pt-BR" sz="18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 a Similaridade </a:t>
            </a:r>
            <a:r>
              <a:rPr lang="pt-BR" sz="1800" b="1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Sim(A,B) 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entre os conceitos das ontologias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428596" y="2003345"/>
            <a:ext cx="1500198" cy="868536"/>
            <a:chOff x="3786182" y="1571612"/>
            <a:chExt cx="1357322" cy="785818"/>
          </a:xfrm>
        </p:grpSpPr>
        <p:grpSp>
          <p:nvGrpSpPr>
            <p:cNvPr id="11" name="Grupo 79"/>
            <p:cNvGrpSpPr/>
            <p:nvPr/>
          </p:nvGrpSpPr>
          <p:grpSpPr>
            <a:xfrm>
              <a:off x="3786182" y="1571612"/>
              <a:ext cx="1357322" cy="785818"/>
              <a:chOff x="7215206" y="3500438"/>
              <a:chExt cx="1357322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12" name="Elipse 11"/>
              <p:cNvSpPr/>
              <p:nvPr/>
            </p:nvSpPr>
            <p:spPr bwMode="auto">
              <a:xfrm>
                <a:off x="7215206" y="3500438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90000"/>
              <a:lstStyle/>
              <a:p>
                <a:pPr algn="l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A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Elipse 12"/>
              <p:cNvSpPr/>
              <p:nvPr/>
            </p:nvSpPr>
            <p:spPr bwMode="auto">
              <a:xfrm>
                <a:off x="7715272" y="3500438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4" name="CaixaDeTexto 13"/>
            <p:cNvSpPr txBox="1"/>
            <p:nvPr/>
          </p:nvSpPr>
          <p:spPr>
            <a:xfrm>
              <a:off x="4286248" y="1714488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chemeClr val="bg1"/>
                  </a:solidFill>
                </a:rPr>
                <a:t>?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tângulo 15"/>
          <p:cNvSpPr/>
          <p:nvPr/>
        </p:nvSpPr>
        <p:spPr>
          <a:xfrm>
            <a:off x="142844" y="1431841"/>
            <a:ext cx="9001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OBJETIVO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071802" y="3619376"/>
            <a:ext cx="607219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buFont typeface="+mj-lt"/>
              <a:buAutoNum type="arabicPeriod"/>
            </a:pP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Descobrir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Mapeamentos de Pertinência (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  <a:sym typeface="Symbol"/>
              </a:rPr>
              <a:t>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entre instâncias de uma ontologia e conceitos de outra ontologia e vice-versa</a:t>
            </a:r>
          </a:p>
          <a:p>
            <a:pPr marL="800100" lvl="1" indent="-342900" algn="l">
              <a:buFont typeface="+mj-lt"/>
              <a:buAutoNum type="arabicPeriod"/>
            </a:pPr>
            <a:endParaRPr lang="pt-BR" sz="12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Utilizar os valores de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similaridade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calculados pelos classificadores.</a:t>
            </a:r>
          </a:p>
          <a:p>
            <a:pPr marL="800100" lvl="1" indent="-342900" algn="l">
              <a:buFont typeface="+mj-lt"/>
              <a:buAutoNum type="arabicPeriod"/>
            </a:pPr>
            <a:endParaRPr lang="pt-BR" sz="12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Experimentar diferentes algoritmos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</a:p>
          <a:p>
            <a:pPr marL="712788" lvl="1" indent="-255588" algn="l">
              <a:buFont typeface="Arial" pitchFamily="34" charset="0"/>
              <a:buChar char="•"/>
            </a:pPr>
            <a:endParaRPr lang="pt-BR" sz="8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169988" lvl="2" indent="-255588" algn="l">
              <a:buFont typeface="Arial" pitchFamily="34" charset="0"/>
              <a:buChar char="•"/>
            </a:pPr>
            <a:r>
              <a:rPr lang="pt-BR" sz="1600" b="1" i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k</a:t>
            </a: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-NN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pt-BR" sz="1600" b="1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Naive Bayes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 </a:t>
            </a: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SVM</a:t>
            </a:r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169988" lvl="2" indent="-255588" algn="l">
              <a:buFont typeface="Arial" pitchFamily="34" charset="0"/>
              <a:buChar char="•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Máxima Entropia, NB-</a:t>
            </a:r>
            <a:r>
              <a:rPr lang="pt-BR" sz="1600" b="1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Shrinkage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e </a:t>
            </a: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TF-IDF</a:t>
            </a:r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2788" lvl="1" indent="-255588" algn="l">
              <a:buFont typeface="Arial" pitchFamily="34" charset="0"/>
              <a:buChar char="•"/>
            </a:pPr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2788" lvl="1" indent="-25558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2876" y="3202544"/>
            <a:ext cx="9001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CLASSIFICAÇÃO SUPERVISIONADA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15028" y="857232"/>
            <a:ext cx="5498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SOBREPOSIÇÃO &amp; SIMILARIDADE</a:t>
            </a:r>
          </a:p>
        </p:txBody>
      </p:sp>
      <p:pic>
        <p:nvPicPr>
          <p:cNvPr id="7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142844" y="1431841"/>
            <a:ext cx="9001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PROPAGAÇÃO BOTTOM-UP</a:t>
            </a:r>
          </a:p>
        </p:txBody>
      </p:sp>
      <p:grpSp>
        <p:nvGrpSpPr>
          <p:cNvPr id="21" name="Grupo 20"/>
          <p:cNvGrpSpPr/>
          <p:nvPr/>
        </p:nvGrpSpPr>
        <p:grpSpPr>
          <a:xfrm>
            <a:off x="1857356" y="1571612"/>
            <a:ext cx="5643602" cy="2455921"/>
            <a:chOff x="1857356" y="1857364"/>
            <a:chExt cx="5643602" cy="2455921"/>
          </a:xfrm>
        </p:grpSpPr>
        <p:pic>
          <p:nvPicPr>
            <p:cNvPr id="5" name="Imagem 4"/>
            <p:cNvPicPr/>
            <p:nvPr/>
          </p:nvPicPr>
          <p:blipFill>
            <a:blip r:embed="rId3" cstate="print"/>
            <a:srcRect l="18734" t="24762" r="34431"/>
            <a:stretch>
              <a:fillRect/>
            </a:stretch>
          </p:blipFill>
          <p:spPr bwMode="auto">
            <a:xfrm>
              <a:off x="4929190" y="1857364"/>
              <a:ext cx="2571768" cy="2455921"/>
            </a:xfrm>
            <a:prstGeom prst="rect">
              <a:avLst/>
            </a:prstGeom>
            <a:noFill/>
          </p:spPr>
        </p:pic>
        <p:grpSp>
          <p:nvGrpSpPr>
            <p:cNvPr id="14" name="Grupo 13"/>
            <p:cNvGrpSpPr/>
            <p:nvPr/>
          </p:nvGrpSpPr>
          <p:grpSpPr>
            <a:xfrm>
              <a:off x="1857356" y="2857496"/>
              <a:ext cx="571504" cy="571504"/>
              <a:chOff x="642910" y="2643182"/>
              <a:chExt cx="571504" cy="571504"/>
            </a:xfrm>
          </p:grpSpPr>
          <p:sp>
            <p:nvSpPr>
              <p:cNvPr id="11" name="Elipse 10"/>
              <p:cNvSpPr/>
              <p:nvPr/>
            </p:nvSpPr>
            <p:spPr bwMode="auto">
              <a:xfrm>
                <a:off x="642910" y="2643182"/>
                <a:ext cx="571504" cy="571504"/>
              </a:xfrm>
              <a:prstGeom prst="ellipse">
                <a:avLst/>
              </a:prstGeom>
              <a:solidFill>
                <a:srgbClr val="FFC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pt-BR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714348" y="2666932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cap="all" dirty="0" smtClean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solidFill>
                      <a:srgbClr val="000000"/>
                    </a:solidFill>
                    <a:effectLst>
                      <a:reflection blurRad="12700" stA="28000" endPos="45000" dist="1000" dir="5400000" sy="-100000" algn="bl" rotWithShape="0"/>
                    </a:effectLst>
                  </a:rPr>
                  <a:t>Q</a:t>
                </a:r>
                <a:endParaRPr lang="pt-BR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solidFill>
                    <a:srgbClr val="000000"/>
                  </a:solidFill>
                  <a:effectLst>
                    <a:reflection blurRad="12700" stA="28000" endPos="45000" dist="1000" dir="5400000" sy="-100000" algn="bl" rotWithShape="0"/>
                  </a:effectLst>
                </a:endParaRPr>
              </a:p>
            </p:txBody>
          </p:sp>
        </p:grpSp>
        <p:sp>
          <p:nvSpPr>
            <p:cNvPr id="15" name="Seta para cima 14"/>
            <p:cNvSpPr/>
            <p:nvPr/>
          </p:nvSpPr>
          <p:spPr bwMode="auto">
            <a:xfrm>
              <a:off x="3714744" y="2214554"/>
              <a:ext cx="285752" cy="1714512"/>
            </a:xfrm>
            <a:prstGeom prst="upArrow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Canto dobrado 16"/>
            <p:cNvSpPr/>
            <p:nvPr/>
          </p:nvSpPr>
          <p:spPr bwMode="auto">
            <a:xfrm>
              <a:off x="3214678" y="2643182"/>
              <a:ext cx="1285884" cy="428628"/>
            </a:xfrm>
            <a:prstGeom prst="foldedCorner">
              <a:avLst/>
            </a:prstGeom>
            <a:solidFill>
              <a:srgbClr val="C00000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pt-BR" sz="2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NoiysOR</a:t>
              </a:r>
              <a:endParaRPr kumimoji="1" lang="pt-B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Canto dobrado 17"/>
            <p:cNvSpPr/>
            <p:nvPr/>
          </p:nvSpPr>
          <p:spPr bwMode="auto">
            <a:xfrm>
              <a:off x="3214678" y="3214686"/>
              <a:ext cx="1285884" cy="428628"/>
            </a:xfrm>
            <a:prstGeom prst="foldedCorner">
              <a:avLst/>
            </a:prstGeom>
            <a:solidFill>
              <a:srgbClr val="C00000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pt-BR" sz="2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Entropia</a:t>
              </a:r>
            </a:p>
          </p:txBody>
        </p:sp>
      </p:grpSp>
      <p:sp>
        <p:nvSpPr>
          <p:cNvPr id="22" name="Retângulo 21"/>
          <p:cNvSpPr/>
          <p:nvPr/>
        </p:nvSpPr>
        <p:spPr>
          <a:xfrm>
            <a:off x="-32" y="4000504"/>
            <a:ext cx="871543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7550" lvl="1" indent="-266700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Propagação de Valores de Similaridade:</a:t>
            </a:r>
          </a:p>
          <a:p>
            <a:pPr marL="717550" lvl="1" indent="-266700" algn="l">
              <a:buFont typeface="Arial" pitchFamily="34" charset="0"/>
              <a:buChar char="•"/>
            </a:pPr>
            <a:endParaRPr lang="pt-BR" sz="10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250950" lvl="2" indent="-342900" algn="l">
              <a:buFont typeface="+mj-lt"/>
              <a:buAutoNum type="arabicPeriod"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Modelo </a:t>
            </a:r>
            <a:r>
              <a:rPr lang="pt-BR" sz="18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Noisy-Or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de Redes Bayesianas.</a:t>
            </a:r>
          </a:p>
          <a:p>
            <a:pPr marL="1250950" lvl="2" indent="-342900" algn="l">
              <a:buFont typeface="+mj-lt"/>
              <a:buAutoNum type="arabicPeriod"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Entropia.</a:t>
            </a:r>
          </a:p>
          <a:p>
            <a:pPr marL="1250950" lvl="2" indent="-342900" algn="l">
              <a:buFont typeface="+mj-lt"/>
              <a:buAutoNum type="arabicPeriod"/>
            </a:pPr>
            <a:endParaRPr lang="pt-BR" sz="1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7550" lvl="1" indent="-266700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Propagação </a:t>
            </a:r>
            <a:r>
              <a:rPr lang="pt-BR" sz="18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deValores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de Sobreposição:</a:t>
            </a:r>
          </a:p>
          <a:p>
            <a:pPr marL="717550" lvl="1" indent="-266700" algn="l">
              <a:buFont typeface="Arial" pitchFamily="34" charset="0"/>
              <a:buChar char="•"/>
            </a:pPr>
            <a:endParaRPr lang="pt-BR" sz="10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250950" lvl="2" indent="-342900" algn="l">
              <a:buFont typeface="+mj-lt"/>
              <a:buAutoNum type="arabicPeriod"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Soma.</a:t>
            </a:r>
          </a:p>
          <a:p>
            <a:pPr marL="1250950" lvl="2" indent="-342900" algn="l">
              <a:buFont typeface="+mj-lt"/>
              <a:buAutoNum type="arabicPeriod"/>
            </a:pPr>
            <a:endParaRPr lang="pt-BR" sz="1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7550" lvl="1" indent="-266700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onector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-32" y="785794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2" name="Text Box 48"/>
          <p:cNvSpPr txBox="1">
            <a:spLocks noChangeArrowheads="1"/>
          </p:cNvSpPr>
          <p:nvPr/>
        </p:nvSpPr>
        <p:spPr bwMode="auto">
          <a:xfrm>
            <a:off x="1285852" y="714356"/>
            <a:ext cx="31625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4000" b="1" dirty="0" smtClean="0"/>
              <a:t>M</a:t>
            </a:r>
            <a:r>
              <a:rPr lang="pt-BR" sz="3000" b="1" dirty="0" smtClean="0"/>
              <a:t>APEAMENTO</a:t>
            </a:r>
            <a:endParaRPr lang="pt-BR" sz="3000" b="1" dirty="0"/>
          </a:p>
        </p:txBody>
      </p:sp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graphicFrame>
        <p:nvGraphicFramePr>
          <p:cNvPr id="19" name="Diagrama 18"/>
          <p:cNvGraphicFramePr/>
          <p:nvPr/>
        </p:nvGraphicFramePr>
        <p:xfrm>
          <a:off x="1071538" y="5183214"/>
          <a:ext cx="7000924" cy="88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Seta para baixo 22"/>
          <p:cNvSpPr/>
          <p:nvPr/>
        </p:nvSpPr>
        <p:spPr bwMode="auto">
          <a:xfrm>
            <a:off x="6858016" y="4572008"/>
            <a:ext cx="571504" cy="428628"/>
          </a:xfrm>
          <a:prstGeom prst="downArrow">
            <a:avLst/>
          </a:prstGeom>
          <a:solidFill>
            <a:srgbClr val="6AA3BA"/>
          </a:solidFill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Elipse 23"/>
          <p:cNvSpPr/>
          <p:nvPr/>
        </p:nvSpPr>
        <p:spPr bwMode="auto">
          <a:xfrm>
            <a:off x="6500826" y="1214422"/>
            <a:ext cx="2214578" cy="10715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400" b="1" dirty="0" smtClean="0">
                <a:solidFill>
                  <a:srgbClr val="000000"/>
                </a:solidFill>
                <a:cs typeface="Arial" pitchFamily="34" charset="0"/>
              </a:rPr>
              <a:t>AXIOMAS PONTE</a:t>
            </a:r>
          </a:p>
        </p:txBody>
      </p:sp>
      <p:sp>
        <p:nvSpPr>
          <p:cNvPr id="26" name="Elipse 25"/>
          <p:cNvSpPr/>
          <p:nvPr/>
        </p:nvSpPr>
        <p:spPr bwMode="auto">
          <a:xfrm>
            <a:off x="6072198" y="3286124"/>
            <a:ext cx="2143140" cy="114300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400" b="1" dirty="0" smtClean="0">
                <a:solidFill>
                  <a:srgbClr val="000000"/>
                </a:solidFill>
                <a:cs typeface="Arial" pitchFamily="34" charset="0"/>
              </a:rPr>
              <a:t>COMPARAÇÃO</a:t>
            </a:r>
          </a:p>
          <a:p>
            <a:r>
              <a:rPr lang="pt-BR" sz="1400" b="1" dirty="0" smtClean="0">
                <a:solidFill>
                  <a:srgbClr val="000000"/>
                </a:solidFill>
                <a:cs typeface="Arial" pitchFamily="34" charset="0"/>
              </a:rPr>
              <a:t>TAXONÔMICA </a:t>
            </a:r>
            <a:r>
              <a:rPr lang="pt-BR" sz="1400" b="1" i="1" dirty="0" err="1" smtClean="0">
                <a:solidFill>
                  <a:srgbClr val="000000"/>
                </a:solidFill>
                <a:cs typeface="Arial" pitchFamily="34" charset="0"/>
              </a:rPr>
              <a:t>TOP-DOWN</a:t>
            </a:r>
            <a:endParaRPr lang="pt-BR" sz="1400" b="1" i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5" name="Elipse 24"/>
          <p:cNvSpPr/>
          <p:nvPr/>
        </p:nvSpPr>
        <p:spPr bwMode="auto">
          <a:xfrm>
            <a:off x="4143372" y="2143116"/>
            <a:ext cx="2857520" cy="10715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400" b="1" dirty="0" smtClean="0">
                <a:solidFill>
                  <a:srgbClr val="000000"/>
                </a:solidFill>
                <a:cs typeface="Arial" pitchFamily="34" charset="0"/>
              </a:rPr>
              <a:t>REGRAS DE COMPATIBILIDADE ENTRE CONCEITOS</a:t>
            </a:r>
          </a:p>
        </p:txBody>
      </p:sp>
      <p:pic>
        <p:nvPicPr>
          <p:cNvPr id="121857" name="Picture 1" descr="C:\Users\My Pictures\Microsoft Clip Organizer\j043935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85852" y="2541550"/>
            <a:ext cx="2428892" cy="2428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5028" y="857232"/>
            <a:ext cx="8336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REGRAS DE COMPATIBILIDADE ENTRE CONCEITOS</a:t>
            </a:r>
          </a:p>
        </p:txBody>
      </p:sp>
      <p:pic>
        <p:nvPicPr>
          <p:cNvPr id="6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grpSp>
        <p:nvGrpSpPr>
          <p:cNvPr id="49" name="Group 123"/>
          <p:cNvGrpSpPr>
            <a:grpSpLocks/>
          </p:cNvGrpSpPr>
          <p:nvPr/>
        </p:nvGrpSpPr>
        <p:grpSpPr bwMode="auto">
          <a:xfrm>
            <a:off x="-142908" y="1500174"/>
            <a:ext cx="9144000" cy="1757366"/>
            <a:chOff x="476" y="1171"/>
            <a:chExt cx="5760" cy="1107"/>
          </a:xfrm>
        </p:grpSpPr>
        <p:grpSp>
          <p:nvGrpSpPr>
            <p:cNvPr id="50" name="Group 65"/>
            <p:cNvGrpSpPr>
              <a:grpSpLocks/>
            </p:cNvGrpSpPr>
            <p:nvPr/>
          </p:nvGrpSpPr>
          <p:grpSpPr bwMode="auto">
            <a:xfrm>
              <a:off x="476" y="1570"/>
              <a:ext cx="5760" cy="708"/>
              <a:chOff x="23" y="1446"/>
              <a:chExt cx="5760" cy="708"/>
            </a:xfrm>
          </p:grpSpPr>
          <p:pic>
            <p:nvPicPr>
              <p:cNvPr id="52" name="Picture 11" descr="BD15184_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43" y="2082"/>
                <a:ext cx="4320" cy="72"/>
              </a:xfrm>
              <a:prstGeom prst="rect">
                <a:avLst/>
              </a:prstGeom>
              <a:noFill/>
            </p:spPr>
          </p:pic>
          <p:pic>
            <p:nvPicPr>
              <p:cNvPr id="53" name="Picture 12" descr="BD15184_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43" y="1446"/>
                <a:ext cx="4320" cy="72"/>
              </a:xfrm>
              <a:prstGeom prst="rect">
                <a:avLst/>
              </a:prstGeom>
              <a:noFill/>
            </p:spPr>
          </p:pic>
          <p:sp>
            <p:nvSpPr>
              <p:cNvPr id="54" name="Text Box 13"/>
              <p:cNvSpPr txBox="1">
                <a:spLocks noChangeArrowheads="1"/>
              </p:cNvSpPr>
              <p:nvPr/>
            </p:nvSpPr>
            <p:spPr bwMode="auto">
              <a:xfrm>
                <a:off x="23" y="1577"/>
                <a:ext cx="5760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A semântica dos </a:t>
                </a:r>
                <a:r>
                  <a:rPr lang="pt-BR" sz="2000" b="1" dirty="0" smtClean="0">
                    <a:solidFill>
                      <a:srgbClr val="0070C0"/>
                    </a:solidFill>
                    <a:latin typeface="Arial" charset="0"/>
                  </a:rPr>
                  <a:t>Axiomas Ponte </a:t>
                </a:r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é dada pela </a:t>
                </a:r>
              </a:p>
              <a:p>
                <a:r>
                  <a:rPr lang="pt-BR" sz="2000" b="1" dirty="0" smtClean="0">
                    <a:solidFill>
                      <a:srgbClr val="0070C0"/>
                    </a:solidFill>
                    <a:latin typeface="Arial" charset="0"/>
                  </a:rPr>
                  <a:t>Compatibilidade</a:t>
                </a:r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 entre a </a:t>
                </a:r>
                <a:r>
                  <a:rPr lang="pt-BR" sz="2000" b="1" dirty="0" smtClean="0">
                    <a:solidFill>
                      <a:srgbClr val="0070C0"/>
                    </a:solidFill>
                    <a:latin typeface="Arial" charset="0"/>
                  </a:rPr>
                  <a:t>classificação de instâncias </a:t>
                </a:r>
              </a:p>
            </p:txBody>
          </p:sp>
        </p:grpSp>
        <p:sp>
          <p:nvSpPr>
            <p:cNvPr id="51" name="AutoShape 122" descr="Gotas"/>
            <p:cNvSpPr>
              <a:spLocks noChangeArrowheads="1"/>
            </p:cNvSpPr>
            <p:nvPr/>
          </p:nvSpPr>
          <p:spPr bwMode="auto">
            <a:xfrm>
              <a:off x="3153" y="1171"/>
              <a:ext cx="408" cy="377"/>
            </a:xfrm>
            <a:prstGeom prst="sun">
              <a:avLst>
                <a:gd name="adj" fmla="val 25000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smtClean="0"/>
                <a:t>4</a:t>
              </a:r>
              <a:endParaRPr lang="pt-BR" sz="2400" dirty="0"/>
            </a:p>
          </p:txBody>
        </p:sp>
      </p:grpSp>
      <p:sp>
        <p:nvSpPr>
          <p:cNvPr id="55" name="Retângulo 54"/>
          <p:cNvSpPr/>
          <p:nvPr/>
        </p:nvSpPr>
        <p:spPr>
          <a:xfrm>
            <a:off x="0" y="346401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Compatibilidade entre conceitos é calculada em função dos valores de Sobreposição e Similaridade.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 mapeamento será </a:t>
            </a:r>
            <a:r>
              <a:rPr lang="pt-BR" sz="18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extensionalmente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correto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se as regras abaixo se aplicarem:</a:t>
            </a:r>
          </a:p>
        </p:txBody>
      </p:sp>
      <p:sp>
        <p:nvSpPr>
          <p:cNvPr id="56" name="Text Box 2"/>
          <p:cNvSpPr txBox="1">
            <a:spLocks noChangeArrowheads="1"/>
          </p:cNvSpPr>
          <p:nvPr/>
        </p:nvSpPr>
        <p:spPr bwMode="auto">
          <a:xfrm>
            <a:off x="1000100" y="4500570"/>
            <a:ext cx="728667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5113" indent="-177800" algn="l">
              <a:buFontTx/>
              <a:buChar char="•"/>
              <a:tabLst>
                <a:tab pos="7175500" algn="l"/>
              </a:tabLst>
            </a:pPr>
            <a:endParaRPr lang="pt-BR" sz="1600" b="1" dirty="0">
              <a:solidFill>
                <a:srgbClr val="666696"/>
              </a:solidFill>
              <a:latin typeface="Arial" charset="0"/>
            </a:endParaRPr>
          </a:p>
          <a:p>
            <a:pPr marL="177800" lvl="1" algn="l">
              <a:tabLst>
                <a:tab pos="7175500" algn="l"/>
              </a:tabLst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</a:rPr>
              <a:t>           </a:t>
            </a:r>
            <a:r>
              <a:rPr lang="pt-BR" sz="1000" b="1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</a:rPr>
              <a:t>      SE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   </a:t>
            </a:r>
            <a:r>
              <a:rPr lang="pt-BR" sz="1600" dirty="0" smtClean="0">
                <a:solidFill>
                  <a:srgbClr val="0033CC"/>
                </a:solidFill>
                <a:latin typeface="Arial" charset="0"/>
              </a:rPr>
              <a:t>A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e </a:t>
            </a:r>
            <a:r>
              <a:rPr lang="pt-BR" sz="1600" dirty="0">
                <a:solidFill>
                  <a:srgbClr val="0033CC"/>
                </a:solidFill>
                <a:latin typeface="Arial" charset="0"/>
              </a:rPr>
              <a:t>B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possuem as mesmas instâncias  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</a:rPr>
              <a:t>então  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A </a:t>
            </a:r>
            <a:r>
              <a:rPr lang="pt-BR" sz="1600" dirty="0">
                <a:solidFill>
                  <a:srgbClr val="CC0000"/>
                </a:solidFill>
                <a:latin typeface="Arial" charset="0"/>
                <a:sym typeface="Symbol" pitchFamily="18" charset="2"/>
              </a:rPr>
              <a:t>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B</a:t>
            </a:r>
            <a:endParaRPr lang="pt-BR" sz="1600" dirty="0">
              <a:solidFill>
                <a:srgbClr val="CC0000"/>
              </a:solidFill>
              <a:latin typeface="Arial" charset="0"/>
            </a:endParaRPr>
          </a:p>
          <a:p>
            <a:pPr marL="177800" lvl="1" algn="l">
              <a:tabLst>
                <a:tab pos="7175500" algn="l"/>
              </a:tabLst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</a:rPr>
              <a:t>    SENÃO </a:t>
            </a:r>
            <a:r>
              <a:rPr lang="pt-BR" sz="1600" b="1" dirty="0">
                <a:solidFill>
                  <a:srgbClr val="000000"/>
                </a:solidFill>
                <a:latin typeface="Arial" charset="0"/>
              </a:rPr>
              <a:t>SE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  toda instância 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de </a:t>
            </a:r>
            <a:r>
              <a:rPr lang="pt-BR" sz="1600" dirty="0">
                <a:solidFill>
                  <a:srgbClr val="0033CC"/>
                </a:solidFill>
                <a:latin typeface="Arial" charset="0"/>
              </a:rPr>
              <a:t>A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pertence 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a </a:t>
            </a:r>
            <a:r>
              <a:rPr lang="pt-BR" sz="1600" dirty="0" smtClean="0">
                <a:solidFill>
                  <a:srgbClr val="0033CC"/>
                </a:solidFill>
                <a:latin typeface="Arial" charset="0"/>
              </a:rPr>
              <a:t>B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           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</a:rPr>
              <a:t>então  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A </a:t>
            </a:r>
            <a:r>
              <a:rPr lang="pt-BR" sz="1600" dirty="0">
                <a:solidFill>
                  <a:srgbClr val="CC0000"/>
                </a:solidFill>
                <a:latin typeface="Arial" charset="0"/>
                <a:sym typeface="Symbol" pitchFamily="18" charset="2"/>
              </a:rPr>
              <a:t></a:t>
            </a:r>
            <a:r>
              <a:rPr lang="pt-BR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pt-BR" sz="1600" dirty="0" smtClean="0">
                <a:solidFill>
                  <a:srgbClr val="CC0000"/>
                </a:solidFill>
                <a:latin typeface="Arial" charset="0"/>
              </a:rPr>
              <a:t>B</a:t>
            </a:r>
            <a:endParaRPr lang="pt-BR" sz="1600" dirty="0">
              <a:solidFill>
                <a:srgbClr val="CC0000"/>
              </a:solidFill>
              <a:latin typeface="Arial" charset="0"/>
            </a:endParaRPr>
          </a:p>
          <a:p>
            <a:pPr marL="177800" lvl="1" algn="l">
              <a:tabLst>
                <a:tab pos="71755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Arial" charset="0"/>
              </a:rPr>
              <a:t>    SENÃO SE  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 err="1" smtClean="0">
                <a:solidFill>
                  <a:srgbClr val="CC0000"/>
                </a:solidFill>
                <a:latin typeface="Arial" charset="0"/>
              </a:rPr>
              <a:t>toda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 err="1" smtClean="0">
                <a:solidFill>
                  <a:srgbClr val="CC0000"/>
                </a:solidFill>
                <a:latin typeface="Arial" charset="0"/>
              </a:rPr>
              <a:t>instância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de </a:t>
            </a:r>
            <a:r>
              <a:rPr lang="en-US" sz="1600" dirty="0">
                <a:solidFill>
                  <a:srgbClr val="0033CC"/>
                </a:solidFill>
                <a:latin typeface="Arial" charset="0"/>
              </a:rPr>
              <a:t>B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 err="1" smtClean="0">
                <a:solidFill>
                  <a:srgbClr val="CC0000"/>
                </a:solidFill>
                <a:latin typeface="Arial" charset="0"/>
              </a:rPr>
              <a:t>pertence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a </a:t>
            </a:r>
            <a:r>
              <a:rPr lang="en-US" sz="1600" dirty="0" err="1" smtClean="0">
                <a:solidFill>
                  <a:srgbClr val="0033CC"/>
                </a:solidFill>
                <a:latin typeface="Arial" charset="0"/>
              </a:rPr>
              <a:t>A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          </a:t>
            </a:r>
            <a:r>
              <a:rPr lang="en-US" sz="1600" b="1" dirty="0" err="1" smtClean="0">
                <a:solidFill>
                  <a:srgbClr val="000000"/>
                </a:solidFill>
                <a:latin typeface="Arial" charset="0"/>
              </a:rPr>
              <a:t>então</a:t>
            </a:r>
            <a:r>
              <a:rPr lang="en-US" sz="1600" b="1" dirty="0" smtClean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A </a:t>
            </a:r>
            <a:r>
              <a:rPr lang="pt-BR" sz="1600" dirty="0">
                <a:solidFill>
                  <a:srgbClr val="CC0000"/>
                </a:solidFill>
                <a:latin typeface="Arial" charset="0"/>
                <a:sym typeface="Symbol" pitchFamily="18" charset="2"/>
              </a:rPr>
              <a:t></a:t>
            </a:r>
            <a:r>
              <a:rPr lang="en-US" sz="1600" dirty="0">
                <a:solidFill>
                  <a:srgbClr val="CC0000"/>
                </a:solidFill>
                <a:latin typeface="Arial" charset="0"/>
                <a:sym typeface="Symbol" pitchFamily="18" charset="2"/>
              </a:rPr>
              <a:t> 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  <a:sym typeface="Symbol" pitchFamily="18" charset="2"/>
              </a:rPr>
              <a:t>B</a:t>
            </a:r>
            <a:endParaRPr lang="en-US" sz="1600" dirty="0">
              <a:solidFill>
                <a:srgbClr val="CC0000"/>
              </a:solidFill>
              <a:latin typeface="Arial" charset="0"/>
            </a:endParaRPr>
          </a:p>
          <a:p>
            <a:pPr marL="177800" lvl="1" algn="l">
              <a:tabLst>
                <a:tab pos="71755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Arial" charset="0"/>
              </a:rPr>
              <a:t>    SENÃO SE  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>
                <a:solidFill>
                  <a:srgbClr val="0033CC"/>
                </a:solidFill>
                <a:latin typeface="Arial" charset="0"/>
              </a:rPr>
              <a:t>A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 e </a:t>
            </a:r>
            <a:r>
              <a:rPr lang="en-US" sz="1600" dirty="0">
                <a:solidFill>
                  <a:srgbClr val="0033CC"/>
                </a:solidFill>
                <a:latin typeface="Arial" charset="0"/>
              </a:rPr>
              <a:t>B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 err="1">
                <a:solidFill>
                  <a:srgbClr val="CC0000"/>
                </a:solidFill>
                <a:latin typeface="Arial" charset="0"/>
              </a:rPr>
              <a:t>têm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 err="1">
                <a:solidFill>
                  <a:srgbClr val="CC0000"/>
                </a:solidFill>
                <a:latin typeface="Arial" charset="0"/>
              </a:rPr>
              <a:t>alguma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 err="1">
                <a:solidFill>
                  <a:srgbClr val="CC0000"/>
                </a:solidFill>
                <a:latin typeface="Arial" charset="0"/>
              </a:rPr>
              <a:t>instância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 err="1" smtClean="0">
                <a:solidFill>
                  <a:srgbClr val="CC0000"/>
                </a:solidFill>
                <a:latin typeface="Arial" charset="0"/>
              </a:rPr>
              <a:t>comum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      </a:t>
            </a:r>
            <a:r>
              <a:rPr lang="en-US" sz="8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Arial" charset="0"/>
              </a:rPr>
              <a:t>então</a:t>
            </a:r>
            <a:r>
              <a:rPr lang="en-US" sz="1600" b="1" dirty="0" smtClean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A </a:t>
            </a:r>
            <a:r>
              <a:rPr lang="pt-BR" sz="1600" dirty="0">
                <a:solidFill>
                  <a:srgbClr val="CC0000"/>
                </a:solidFill>
                <a:latin typeface="Arial" charset="0"/>
                <a:sym typeface="Symbol" pitchFamily="18" charset="2"/>
              </a:rPr>
              <a:t>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B</a:t>
            </a:r>
            <a:endParaRPr lang="en-US" sz="1600" dirty="0">
              <a:solidFill>
                <a:srgbClr val="CC0000"/>
              </a:solidFill>
              <a:latin typeface="Arial" charset="0"/>
            </a:endParaRPr>
          </a:p>
          <a:p>
            <a:pPr marL="177800" lvl="1" algn="l">
              <a:tabLst>
                <a:tab pos="71755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Arial" charset="0"/>
              </a:rPr>
              <a:t>          SENÃO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  </a:t>
            </a:r>
            <a:r>
              <a:rPr lang="en-US" sz="1600" dirty="0" smtClean="0">
                <a:solidFill>
                  <a:srgbClr val="0033CC"/>
                </a:solidFill>
                <a:latin typeface="Arial" charset="0"/>
              </a:rPr>
              <a:t>A</a:t>
            </a:r>
            <a:r>
              <a:rPr lang="en-US" sz="1600" dirty="0" smtClean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pt-BR" sz="1600" dirty="0">
                <a:solidFill>
                  <a:srgbClr val="CC0000"/>
                </a:solidFill>
                <a:latin typeface="Arial" charset="0"/>
                <a:sym typeface="Symbol" pitchFamily="18" charset="2"/>
              </a:rPr>
              <a:t></a:t>
            </a:r>
            <a:r>
              <a:rPr lang="en-US" sz="1600" dirty="0">
                <a:solidFill>
                  <a:srgbClr val="CC0000"/>
                </a:solidFill>
                <a:latin typeface="Arial" charset="0"/>
              </a:rPr>
              <a:t> </a:t>
            </a:r>
            <a:r>
              <a:rPr lang="en-US" sz="1600" dirty="0">
                <a:solidFill>
                  <a:srgbClr val="0033CC"/>
                </a:solidFill>
                <a:latin typeface="Arial" charset="0"/>
              </a:rPr>
              <a:t>B</a:t>
            </a:r>
            <a:endParaRPr lang="pt-BR" sz="1600" dirty="0">
              <a:solidFill>
                <a:srgbClr val="0033CC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tângulo 63"/>
          <p:cNvSpPr/>
          <p:nvPr/>
        </p:nvSpPr>
        <p:spPr>
          <a:xfrm>
            <a:off x="215028" y="857232"/>
            <a:ext cx="814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REGRAS DE COMPATIBILIDADE ENTRE CONCEITOS</a:t>
            </a:r>
          </a:p>
        </p:txBody>
      </p:sp>
      <p:pic>
        <p:nvPicPr>
          <p:cNvPr id="65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1710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71009" name="Object 1"/>
          <p:cNvGraphicFramePr>
            <a:graphicFrameLocks noChangeAspect="1"/>
          </p:cNvGraphicFramePr>
          <p:nvPr/>
        </p:nvGraphicFramePr>
        <p:xfrm>
          <a:off x="1071538" y="2285992"/>
          <a:ext cx="2782733" cy="642942"/>
        </p:xfrm>
        <a:graphic>
          <a:graphicData uri="http://schemas.openxmlformats.org/presentationml/2006/ole">
            <p:oleObj spid="_x0000_s171009" name="Equação" r:id="rId4" imgW="2641600" imgH="596900" progId="Equation.3">
              <p:embed/>
            </p:oleObj>
          </a:graphicData>
        </a:graphic>
      </p:graphicFrame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71011" name="Object 3"/>
          <p:cNvGraphicFramePr>
            <a:graphicFrameLocks noChangeAspect="1"/>
          </p:cNvGraphicFramePr>
          <p:nvPr/>
        </p:nvGraphicFramePr>
        <p:xfrm>
          <a:off x="4857752" y="2500306"/>
          <a:ext cx="2771693" cy="235650"/>
        </p:xfrm>
        <a:graphic>
          <a:graphicData uri="http://schemas.openxmlformats.org/presentationml/2006/ole">
            <p:oleObj spid="_x0000_s171011" name="Equação" r:id="rId5" imgW="2349500" imgH="203200" progId="Equation.3">
              <p:embed/>
            </p:oleObj>
          </a:graphicData>
        </a:graphic>
      </p:graphicFrame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71013" name="Object 5"/>
          <p:cNvGraphicFramePr>
            <a:graphicFrameLocks noChangeAspect="1"/>
          </p:cNvGraphicFramePr>
          <p:nvPr/>
        </p:nvGraphicFramePr>
        <p:xfrm>
          <a:off x="2154983" y="5214950"/>
          <a:ext cx="4629955" cy="785818"/>
        </p:xfrm>
        <a:graphic>
          <a:graphicData uri="http://schemas.openxmlformats.org/presentationml/2006/ole">
            <p:oleObj spid="_x0000_s171013" name="Equação" r:id="rId6" imgW="4165600" imgH="711200" progId="Equation.3">
              <p:embed/>
            </p:oleObj>
          </a:graphicData>
        </a:graphic>
      </p:graphicFrame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71015" name="Object 7"/>
          <p:cNvGraphicFramePr>
            <a:graphicFrameLocks noChangeAspect="1"/>
          </p:cNvGraphicFramePr>
          <p:nvPr/>
        </p:nvGraphicFramePr>
        <p:xfrm>
          <a:off x="1762105" y="3929066"/>
          <a:ext cx="5238787" cy="285752"/>
        </p:xfrm>
        <a:graphic>
          <a:graphicData uri="http://schemas.openxmlformats.org/presentationml/2006/ole">
            <p:oleObj spid="_x0000_s171015" name="Equação" r:id="rId7" imgW="3670300" imgH="203200" progId="Equation.3">
              <p:embed/>
            </p:oleObj>
          </a:graphicData>
        </a:graphic>
      </p:graphicFrame>
      <p:grpSp>
        <p:nvGrpSpPr>
          <p:cNvPr id="76" name="Group 12"/>
          <p:cNvGrpSpPr>
            <a:grpSpLocks/>
          </p:cNvGrpSpPr>
          <p:nvPr/>
        </p:nvGrpSpPr>
        <p:grpSpPr bwMode="auto">
          <a:xfrm>
            <a:off x="4190997" y="3429000"/>
            <a:ext cx="353456" cy="461194"/>
            <a:chOff x="2861" y="1611"/>
            <a:chExt cx="187" cy="244"/>
          </a:xfrm>
        </p:grpSpPr>
        <p:sp>
          <p:nvSpPr>
            <p:cNvPr id="77" name="Oval 13"/>
            <p:cNvSpPr>
              <a:spLocks noChangeArrowheads="1"/>
            </p:cNvSpPr>
            <p:nvPr/>
          </p:nvSpPr>
          <p:spPr bwMode="auto">
            <a:xfrm>
              <a:off x="2870" y="1677"/>
              <a:ext cx="164" cy="159"/>
            </a:xfrm>
            <a:prstGeom prst="ellipse">
              <a:avLst/>
            </a:prstGeom>
            <a:solidFill>
              <a:srgbClr val="CC0000"/>
            </a:solidFill>
            <a:ln w="38100" algn="ctr">
              <a:solidFill>
                <a:srgbClr val="CC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83" name="Rectangle 14"/>
            <p:cNvSpPr>
              <a:spLocks noChangeArrowheads="1"/>
            </p:cNvSpPr>
            <p:nvPr/>
          </p:nvSpPr>
          <p:spPr bwMode="auto">
            <a:xfrm>
              <a:off x="2861" y="1611"/>
              <a:ext cx="187" cy="2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sym typeface="Symbol" pitchFamily="18" charset="2"/>
                </a:rPr>
                <a:t>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Group 12"/>
          <p:cNvGrpSpPr>
            <a:grpSpLocks/>
          </p:cNvGrpSpPr>
          <p:nvPr/>
        </p:nvGrpSpPr>
        <p:grpSpPr bwMode="auto">
          <a:xfrm>
            <a:off x="2214546" y="1776396"/>
            <a:ext cx="404490" cy="461194"/>
            <a:chOff x="2842" y="1611"/>
            <a:chExt cx="214" cy="244"/>
          </a:xfrm>
        </p:grpSpPr>
        <p:sp>
          <p:nvSpPr>
            <p:cNvPr id="90" name="Oval 13"/>
            <p:cNvSpPr>
              <a:spLocks noChangeArrowheads="1"/>
            </p:cNvSpPr>
            <p:nvPr/>
          </p:nvSpPr>
          <p:spPr bwMode="auto">
            <a:xfrm>
              <a:off x="2870" y="1677"/>
              <a:ext cx="164" cy="159"/>
            </a:xfrm>
            <a:prstGeom prst="ellipse">
              <a:avLst/>
            </a:prstGeom>
            <a:solidFill>
              <a:srgbClr val="CC0000"/>
            </a:solidFill>
            <a:ln w="38100" algn="ctr">
              <a:solidFill>
                <a:srgbClr val="CC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91" name="Rectangle 14"/>
            <p:cNvSpPr>
              <a:spLocks noChangeArrowheads="1"/>
            </p:cNvSpPr>
            <p:nvPr/>
          </p:nvSpPr>
          <p:spPr bwMode="auto">
            <a:xfrm>
              <a:off x="2842" y="1611"/>
              <a:ext cx="214" cy="2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solidFill>
                    <a:schemeClr val="bg1"/>
                  </a:solidFill>
                  <a:sym typeface="Symbol"/>
                </a:rPr>
                <a:t>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12"/>
          <p:cNvGrpSpPr>
            <a:grpSpLocks/>
          </p:cNvGrpSpPr>
          <p:nvPr/>
        </p:nvGrpSpPr>
        <p:grpSpPr bwMode="auto">
          <a:xfrm>
            <a:off x="5715008" y="1785926"/>
            <a:ext cx="404490" cy="461194"/>
            <a:chOff x="2848" y="1611"/>
            <a:chExt cx="214" cy="244"/>
          </a:xfrm>
        </p:grpSpPr>
        <p:sp>
          <p:nvSpPr>
            <p:cNvPr id="97" name="Oval 13"/>
            <p:cNvSpPr>
              <a:spLocks noChangeArrowheads="1"/>
            </p:cNvSpPr>
            <p:nvPr/>
          </p:nvSpPr>
          <p:spPr bwMode="auto">
            <a:xfrm>
              <a:off x="2870" y="1677"/>
              <a:ext cx="164" cy="159"/>
            </a:xfrm>
            <a:prstGeom prst="ellipse">
              <a:avLst/>
            </a:prstGeom>
            <a:solidFill>
              <a:srgbClr val="CC0000"/>
            </a:solidFill>
            <a:ln w="38100" algn="ctr">
              <a:solidFill>
                <a:srgbClr val="CC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98" name="Rectangle 14"/>
            <p:cNvSpPr>
              <a:spLocks noChangeArrowheads="1"/>
            </p:cNvSpPr>
            <p:nvPr/>
          </p:nvSpPr>
          <p:spPr bwMode="auto">
            <a:xfrm>
              <a:off x="2848" y="1611"/>
              <a:ext cx="214" cy="2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solidFill>
                    <a:schemeClr val="bg1"/>
                  </a:solidFill>
                  <a:sym typeface="Symbol"/>
                </a:rPr>
                <a:t>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up 12"/>
          <p:cNvGrpSpPr>
            <a:grpSpLocks/>
          </p:cNvGrpSpPr>
          <p:nvPr/>
        </p:nvGrpSpPr>
        <p:grpSpPr bwMode="auto">
          <a:xfrm>
            <a:off x="4155248" y="4643446"/>
            <a:ext cx="421501" cy="461194"/>
            <a:chOff x="2842" y="1611"/>
            <a:chExt cx="223" cy="244"/>
          </a:xfrm>
        </p:grpSpPr>
        <p:sp>
          <p:nvSpPr>
            <p:cNvPr id="104" name="Oval 13"/>
            <p:cNvSpPr>
              <a:spLocks noChangeArrowheads="1"/>
            </p:cNvSpPr>
            <p:nvPr/>
          </p:nvSpPr>
          <p:spPr bwMode="auto">
            <a:xfrm>
              <a:off x="2870" y="1677"/>
              <a:ext cx="164" cy="159"/>
            </a:xfrm>
            <a:prstGeom prst="ellipse">
              <a:avLst/>
            </a:prstGeom>
            <a:solidFill>
              <a:srgbClr val="CC0000"/>
            </a:solidFill>
            <a:ln w="38100" algn="ctr">
              <a:solidFill>
                <a:srgbClr val="CC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105" name="Rectangle 14"/>
            <p:cNvSpPr>
              <a:spLocks noChangeArrowheads="1"/>
            </p:cNvSpPr>
            <p:nvPr/>
          </p:nvSpPr>
          <p:spPr bwMode="auto">
            <a:xfrm>
              <a:off x="2842" y="1611"/>
              <a:ext cx="223" cy="2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solidFill>
                    <a:schemeClr val="bg1"/>
                  </a:solidFill>
                  <a:sym typeface="Symbol"/>
                </a:rPr>
                <a:t>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B5FE89-D354-49F8-8449-FF0BF85606BC}" type="slidenum">
              <a:rPr lang="pt-BR" smtClean="0"/>
              <a:pPr/>
              <a:t>3</a:t>
            </a:fld>
            <a:endParaRPr lang="pt-BR" smtClean="0"/>
          </a:p>
        </p:txBody>
      </p:sp>
      <p:pic>
        <p:nvPicPr>
          <p:cNvPr id="6147" name="Picture 5" descr="conectores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608" name="Rectangle 16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0609" name="Rectangle 17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0610" name="Rectangle 18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>
              <a:defRPr/>
            </a:pPr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Introdução</a:t>
            </a:r>
            <a:endParaRPr kumimoji="0" lang="pt-BR" sz="3600" b="1" dirty="0">
              <a:solidFill>
                <a:srgbClr val="009999"/>
              </a:solidFill>
              <a:latin typeface="Verdana" pitchFamily="34" charset="0"/>
            </a:endParaRPr>
          </a:p>
        </p:txBody>
      </p:sp>
      <p:sp>
        <p:nvSpPr>
          <p:cNvPr id="110611" name="Rectangle 19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6155" name="Freeform 21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>
                <a:gd name="T0" fmla="*/ 0 w 4536"/>
                <a:gd name="T1" fmla="*/ 0 h 5236"/>
                <a:gd name="T2" fmla="*/ 0 w 4536"/>
                <a:gd name="T3" fmla="*/ 0 h 5236"/>
                <a:gd name="T4" fmla="*/ 0 w 4536"/>
                <a:gd name="T5" fmla="*/ 0 h 5236"/>
                <a:gd name="T6" fmla="*/ 0 w 4536"/>
                <a:gd name="T7" fmla="*/ 0 h 5236"/>
                <a:gd name="T8" fmla="*/ 0 w 4536"/>
                <a:gd name="T9" fmla="*/ 0 h 5236"/>
                <a:gd name="T10" fmla="*/ 0 w 4536"/>
                <a:gd name="T11" fmla="*/ 0 h 5236"/>
                <a:gd name="T12" fmla="*/ 0 w 4536"/>
                <a:gd name="T13" fmla="*/ 1 h 5236"/>
                <a:gd name="T14" fmla="*/ 0 w 4536"/>
                <a:gd name="T15" fmla="*/ 1 h 5236"/>
                <a:gd name="T16" fmla="*/ 0 w 4536"/>
                <a:gd name="T17" fmla="*/ 1 h 5236"/>
                <a:gd name="T18" fmla="*/ 0 w 4536"/>
                <a:gd name="T19" fmla="*/ 0 h 5236"/>
                <a:gd name="T20" fmla="*/ 0 w 4536"/>
                <a:gd name="T21" fmla="*/ 0 h 5236"/>
                <a:gd name="T22" fmla="*/ 0 w 4536"/>
                <a:gd name="T23" fmla="*/ 0 h 5236"/>
                <a:gd name="T24" fmla="*/ 0 w 4536"/>
                <a:gd name="T25" fmla="*/ 0 h 5236"/>
                <a:gd name="T26" fmla="*/ 0 w 4536"/>
                <a:gd name="T27" fmla="*/ 0 h 5236"/>
                <a:gd name="T28" fmla="*/ 0 w 4536"/>
                <a:gd name="T29" fmla="*/ 0 h 52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36"/>
                <a:gd name="T46" fmla="*/ 0 h 5236"/>
                <a:gd name="T47" fmla="*/ 4536 w 4536"/>
                <a:gd name="T48" fmla="*/ 5236 h 52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56" name="Freeform 22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>
                <a:gd name="T0" fmla="*/ 0 w 626"/>
                <a:gd name="T1" fmla="*/ 0 h 362"/>
                <a:gd name="T2" fmla="*/ 0 w 626"/>
                <a:gd name="T3" fmla="*/ 0 h 362"/>
                <a:gd name="T4" fmla="*/ 0 w 626"/>
                <a:gd name="T5" fmla="*/ 0 h 362"/>
                <a:gd name="T6" fmla="*/ 0 w 626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6"/>
                <a:gd name="T13" fmla="*/ 0 h 362"/>
                <a:gd name="T14" fmla="*/ 626 w 626"/>
                <a:gd name="T15" fmla="*/ 362 h 3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57" name="Freeform 23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>
                <a:gd name="T0" fmla="*/ 0 w 749"/>
                <a:gd name="T1" fmla="*/ 0 h 143"/>
                <a:gd name="T2" fmla="*/ 0 w 749"/>
                <a:gd name="T3" fmla="*/ 0 h 143"/>
                <a:gd name="T4" fmla="*/ 0 w 749"/>
                <a:gd name="T5" fmla="*/ 0 h 143"/>
                <a:gd name="T6" fmla="*/ 0 w 749"/>
                <a:gd name="T7" fmla="*/ 0 h 143"/>
                <a:gd name="T8" fmla="*/ 0 w 74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9"/>
                <a:gd name="T16" fmla="*/ 0 h 143"/>
                <a:gd name="T17" fmla="*/ 749 w 74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58" name="Freeform 24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>
                <a:gd name="T0" fmla="*/ 0 w 873"/>
                <a:gd name="T1" fmla="*/ 0 h 142"/>
                <a:gd name="T2" fmla="*/ 0 w 873"/>
                <a:gd name="T3" fmla="*/ 0 h 142"/>
                <a:gd name="T4" fmla="*/ 0 w 873"/>
                <a:gd name="T5" fmla="*/ 0 h 142"/>
                <a:gd name="T6" fmla="*/ 0 w 873"/>
                <a:gd name="T7" fmla="*/ 0 h 142"/>
                <a:gd name="T8" fmla="*/ 0 w 873"/>
                <a:gd name="T9" fmla="*/ 0 h 142"/>
                <a:gd name="T10" fmla="*/ 0 w 873"/>
                <a:gd name="T11" fmla="*/ 0 h 142"/>
                <a:gd name="T12" fmla="*/ 0 w 873"/>
                <a:gd name="T13" fmla="*/ 0 h 142"/>
                <a:gd name="T14" fmla="*/ 0 w 873"/>
                <a:gd name="T15" fmla="*/ 0 h 142"/>
                <a:gd name="T16" fmla="*/ 0 w 873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73"/>
                <a:gd name="T28" fmla="*/ 0 h 142"/>
                <a:gd name="T29" fmla="*/ 873 w 873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59" name="Freeform 25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>
                <a:gd name="T0" fmla="*/ 0 w 996"/>
                <a:gd name="T1" fmla="*/ 0 h 142"/>
                <a:gd name="T2" fmla="*/ 0 w 996"/>
                <a:gd name="T3" fmla="*/ 0 h 142"/>
                <a:gd name="T4" fmla="*/ 0 w 996"/>
                <a:gd name="T5" fmla="*/ 0 h 142"/>
                <a:gd name="T6" fmla="*/ 0 w 996"/>
                <a:gd name="T7" fmla="*/ 0 h 142"/>
                <a:gd name="T8" fmla="*/ 0 w 996"/>
                <a:gd name="T9" fmla="*/ 0 h 142"/>
                <a:gd name="T10" fmla="*/ 0 w 996"/>
                <a:gd name="T11" fmla="*/ 0 h 142"/>
                <a:gd name="T12" fmla="*/ 0 w 996"/>
                <a:gd name="T13" fmla="*/ 0 h 142"/>
                <a:gd name="T14" fmla="*/ 0 w 996"/>
                <a:gd name="T15" fmla="*/ 0 h 142"/>
                <a:gd name="T16" fmla="*/ 0 w 996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96"/>
                <a:gd name="T28" fmla="*/ 0 h 142"/>
                <a:gd name="T29" fmla="*/ 996 w 996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0" name="Freeform 26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>
                <a:gd name="T0" fmla="*/ 0 w 1120"/>
                <a:gd name="T1" fmla="*/ 0 h 143"/>
                <a:gd name="T2" fmla="*/ 0 w 1120"/>
                <a:gd name="T3" fmla="*/ 0 h 143"/>
                <a:gd name="T4" fmla="*/ 0 w 1120"/>
                <a:gd name="T5" fmla="*/ 0 h 143"/>
                <a:gd name="T6" fmla="*/ 0 w 1120"/>
                <a:gd name="T7" fmla="*/ 0 h 143"/>
                <a:gd name="T8" fmla="*/ 0 w 1120"/>
                <a:gd name="T9" fmla="*/ 0 h 143"/>
                <a:gd name="T10" fmla="*/ 0 w 1120"/>
                <a:gd name="T11" fmla="*/ 0 h 143"/>
                <a:gd name="T12" fmla="*/ 0 w 1120"/>
                <a:gd name="T13" fmla="*/ 0 h 143"/>
                <a:gd name="T14" fmla="*/ 0 w 1120"/>
                <a:gd name="T15" fmla="*/ 0 h 143"/>
                <a:gd name="T16" fmla="*/ 0 w 1120"/>
                <a:gd name="T17" fmla="*/ 0 h 143"/>
                <a:gd name="T18" fmla="*/ 0 w 1120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0"/>
                <a:gd name="T31" fmla="*/ 0 h 143"/>
                <a:gd name="T32" fmla="*/ 1120 w 1120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1" name="Freeform 27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>
                <a:gd name="T0" fmla="*/ 0 w 1242"/>
                <a:gd name="T1" fmla="*/ 0 h 143"/>
                <a:gd name="T2" fmla="*/ 0 w 1242"/>
                <a:gd name="T3" fmla="*/ 0 h 143"/>
                <a:gd name="T4" fmla="*/ 0 w 1242"/>
                <a:gd name="T5" fmla="*/ 0 h 143"/>
                <a:gd name="T6" fmla="*/ 0 w 1242"/>
                <a:gd name="T7" fmla="*/ 0 h 143"/>
                <a:gd name="T8" fmla="*/ 0 w 1242"/>
                <a:gd name="T9" fmla="*/ 0 h 143"/>
                <a:gd name="T10" fmla="*/ 0 w 1242"/>
                <a:gd name="T11" fmla="*/ 0 h 143"/>
                <a:gd name="T12" fmla="*/ 0 w 1242"/>
                <a:gd name="T13" fmla="*/ 0 h 143"/>
                <a:gd name="T14" fmla="*/ 0 w 1242"/>
                <a:gd name="T15" fmla="*/ 0 h 143"/>
                <a:gd name="T16" fmla="*/ 0 w 1242"/>
                <a:gd name="T17" fmla="*/ 0 h 143"/>
                <a:gd name="T18" fmla="*/ 0 w 1242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2"/>
                <a:gd name="T31" fmla="*/ 0 h 143"/>
                <a:gd name="T32" fmla="*/ 1242 w 1242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2" name="Freeform 28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>
                <a:gd name="T0" fmla="*/ 0 w 1366"/>
                <a:gd name="T1" fmla="*/ 0 h 142"/>
                <a:gd name="T2" fmla="*/ 0 w 1366"/>
                <a:gd name="T3" fmla="*/ 0 h 142"/>
                <a:gd name="T4" fmla="*/ 0 w 1366"/>
                <a:gd name="T5" fmla="*/ 0 h 142"/>
                <a:gd name="T6" fmla="*/ 0 w 1366"/>
                <a:gd name="T7" fmla="*/ 0 h 142"/>
                <a:gd name="T8" fmla="*/ 0 w 1366"/>
                <a:gd name="T9" fmla="*/ 0 h 142"/>
                <a:gd name="T10" fmla="*/ 0 w 1366"/>
                <a:gd name="T11" fmla="*/ 0 h 142"/>
                <a:gd name="T12" fmla="*/ 0 w 1366"/>
                <a:gd name="T13" fmla="*/ 0 h 142"/>
                <a:gd name="T14" fmla="*/ 0 w 1366"/>
                <a:gd name="T15" fmla="*/ 0 h 142"/>
                <a:gd name="T16" fmla="*/ 0 w 1366"/>
                <a:gd name="T17" fmla="*/ 0 h 142"/>
                <a:gd name="T18" fmla="*/ 0 w 1366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6"/>
                <a:gd name="T31" fmla="*/ 0 h 142"/>
                <a:gd name="T32" fmla="*/ 1366 w 1366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3" name="Freeform 29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>
                <a:gd name="T0" fmla="*/ 0 w 1489"/>
                <a:gd name="T1" fmla="*/ 0 h 143"/>
                <a:gd name="T2" fmla="*/ 0 w 1489"/>
                <a:gd name="T3" fmla="*/ 0 h 143"/>
                <a:gd name="T4" fmla="*/ 0 w 1489"/>
                <a:gd name="T5" fmla="*/ 0 h 143"/>
                <a:gd name="T6" fmla="*/ 0 w 1489"/>
                <a:gd name="T7" fmla="*/ 0 h 143"/>
                <a:gd name="T8" fmla="*/ 0 w 1489"/>
                <a:gd name="T9" fmla="*/ 0 h 143"/>
                <a:gd name="T10" fmla="*/ 0 w 1489"/>
                <a:gd name="T11" fmla="*/ 0 h 143"/>
                <a:gd name="T12" fmla="*/ 0 w 1489"/>
                <a:gd name="T13" fmla="*/ 0 h 143"/>
                <a:gd name="T14" fmla="*/ 0 w 1489"/>
                <a:gd name="T15" fmla="*/ 0 h 143"/>
                <a:gd name="T16" fmla="*/ 0 w 1489"/>
                <a:gd name="T17" fmla="*/ 0 h 143"/>
                <a:gd name="T18" fmla="*/ 0 w 1489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89"/>
                <a:gd name="T31" fmla="*/ 0 h 143"/>
                <a:gd name="T32" fmla="*/ 1489 w 1489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4" name="Freeform 30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>
                <a:gd name="T0" fmla="*/ 0 w 1613"/>
                <a:gd name="T1" fmla="*/ 0 h 143"/>
                <a:gd name="T2" fmla="*/ 0 w 1613"/>
                <a:gd name="T3" fmla="*/ 0 h 143"/>
                <a:gd name="T4" fmla="*/ 0 w 1613"/>
                <a:gd name="T5" fmla="*/ 0 h 143"/>
                <a:gd name="T6" fmla="*/ 0 w 1613"/>
                <a:gd name="T7" fmla="*/ 0 h 143"/>
                <a:gd name="T8" fmla="*/ 0 w 1613"/>
                <a:gd name="T9" fmla="*/ 0 h 143"/>
                <a:gd name="T10" fmla="*/ 0 w 1613"/>
                <a:gd name="T11" fmla="*/ 0 h 143"/>
                <a:gd name="T12" fmla="*/ 0 w 1613"/>
                <a:gd name="T13" fmla="*/ 0 h 143"/>
                <a:gd name="T14" fmla="*/ 0 w 1613"/>
                <a:gd name="T15" fmla="*/ 0 h 143"/>
                <a:gd name="T16" fmla="*/ 0 w 1613"/>
                <a:gd name="T17" fmla="*/ 0 h 143"/>
                <a:gd name="T18" fmla="*/ 0 w 1613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3"/>
                <a:gd name="T31" fmla="*/ 0 h 143"/>
                <a:gd name="T32" fmla="*/ 1613 w 1613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5" name="Freeform 31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6" name="Freeform 32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7" name="Freeform 33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8" name="Freeform 34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9" name="Freeform 35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0" name="Freeform 36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1" name="Freeform 37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3"/>
                <a:gd name="T43" fmla="*/ 0 h 143"/>
                <a:gd name="T44" fmla="*/ 1653 w 1653"/>
                <a:gd name="T45" fmla="*/ 143 h 1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2" name="Freeform 38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3"/>
                <a:gd name="T58" fmla="*/ 0 h 143"/>
                <a:gd name="T59" fmla="*/ 1653 w 1653"/>
                <a:gd name="T60" fmla="*/ 143 h 1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3" name="Freeform 39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653"/>
                <a:gd name="T61" fmla="*/ 0 h 142"/>
                <a:gd name="T62" fmla="*/ 1653 w 1653"/>
                <a:gd name="T63" fmla="*/ 142 h 1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4" name="Freeform 40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2"/>
                <a:gd name="T77" fmla="*/ 1653 w 1653"/>
                <a:gd name="T78" fmla="*/ 142 h 1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5" name="Freeform 41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w 1653"/>
                <a:gd name="T47" fmla="*/ 0 h 143"/>
                <a:gd name="T48" fmla="*/ 0 w 1653"/>
                <a:gd name="T49" fmla="*/ 0 h 1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3"/>
                <a:gd name="T77" fmla="*/ 1653 w 1653"/>
                <a:gd name="T78" fmla="*/ 143 h 1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6" name="Freeform 42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3"/>
                <a:gd name="T70" fmla="*/ 0 h 143"/>
                <a:gd name="T71" fmla="*/ 1653 w 1653"/>
                <a:gd name="T72" fmla="*/ 143 h 14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7" name="Freeform 43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w 1653"/>
                <a:gd name="T51" fmla="*/ 0 h 142"/>
                <a:gd name="T52" fmla="*/ 0 w 1653"/>
                <a:gd name="T53" fmla="*/ 0 h 142"/>
                <a:gd name="T54" fmla="*/ 0 w 1653"/>
                <a:gd name="T55" fmla="*/ 0 h 142"/>
                <a:gd name="T56" fmla="*/ 0 w 1653"/>
                <a:gd name="T57" fmla="*/ 0 h 142"/>
                <a:gd name="T58" fmla="*/ 0 w 1653"/>
                <a:gd name="T59" fmla="*/ 0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53"/>
                <a:gd name="T91" fmla="*/ 0 h 142"/>
                <a:gd name="T92" fmla="*/ 1653 w 1653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8" name="Freeform 44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3"/>
                <a:gd name="T73" fmla="*/ 0 h 142"/>
                <a:gd name="T74" fmla="*/ 1653 w 1653"/>
                <a:gd name="T75" fmla="*/ 142 h 14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9" name="Freeform 45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>
                <a:gd name="T0" fmla="*/ 0 w 1284"/>
                <a:gd name="T1" fmla="*/ 0 h 143"/>
                <a:gd name="T2" fmla="*/ 0 w 1284"/>
                <a:gd name="T3" fmla="*/ 0 h 143"/>
                <a:gd name="T4" fmla="*/ 0 w 1284"/>
                <a:gd name="T5" fmla="*/ 0 h 143"/>
                <a:gd name="T6" fmla="*/ 0 w 1284"/>
                <a:gd name="T7" fmla="*/ 0 h 143"/>
                <a:gd name="T8" fmla="*/ 0 w 1284"/>
                <a:gd name="T9" fmla="*/ 0 h 143"/>
                <a:gd name="T10" fmla="*/ 0 w 1284"/>
                <a:gd name="T11" fmla="*/ 0 h 143"/>
                <a:gd name="T12" fmla="*/ 0 w 1284"/>
                <a:gd name="T13" fmla="*/ 0 h 143"/>
                <a:gd name="T14" fmla="*/ 0 w 1284"/>
                <a:gd name="T15" fmla="*/ 0 h 143"/>
                <a:gd name="T16" fmla="*/ 0 w 1284"/>
                <a:gd name="T17" fmla="*/ 0 h 143"/>
                <a:gd name="T18" fmla="*/ 0 w 1284"/>
                <a:gd name="T19" fmla="*/ 0 h 143"/>
                <a:gd name="T20" fmla="*/ 0 w 1284"/>
                <a:gd name="T21" fmla="*/ 0 h 143"/>
                <a:gd name="T22" fmla="*/ 0 w 1284"/>
                <a:gd name="T23" fmla="*/ 0 h 143"/>
                <a:gd name="T24" fmla="*/ 0 w 128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4"/>
                <a:gd name="T40" fmla="*/ 0 h 143"/>
                <a:gd name="T41" fmla="*/ 1284 w 1284"/>
                <a:gd name="T42" fmla="*/ 143 h 1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0" name="Freeform 46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>
                <a:gd name="T0" fmla="*/ 0 w 1462"/>
                <a:gd name="T1" fmla="*/ 0 h 143"/>
                <a:gd name="T2" fmla="*/ 0 w 1462"/>
                <a:gd name="T3" fmla="*/ 0 h 143"/>
                <a:gd name="T4" fmla="*/ 0 w 1462"/>
                <a:gd name="T5" fmla="*/ 0 h 143"/>
                <a:gd name="T6" fmla="*/ 0 w 1462"/>
                <a:gd name="T7" fmla="*/ 0 h 143"/>
                <a:gd name="T8" fmla="*/ 0 w 1462"/>
                <a:gd name="T9" fmla="*/ 0 h 143"/>
                <a:gd name="T10" fmla="*/ 0 w 1462"/>
                <a:gd name="T11" fmla="*/ 0 h 143"/>
                <a:gd name="T12" fmla="*/ 0 w 1462"/>
                <a:gd name="T13" fmla="*/ 0 h 143"/>
                <a:gd name="T14" fmla="*/ 0 w 1462"/>
                <a:gd name="T15" fmla="*/ 0 h 143"/>
                <a:gd name="T16" fmla="*/ 0 w 1462"/>
                <a:gd name="T17" fmla="*/ 0 h 143"/>
                <a:gd name="T18" fmla="*/ 0 w 1462"/>
                <a:gd name="T19" fmla="*/ 0 h 143"/>
                <a:gd name="T20" fmla="*/ 0 w 1462"/>
                <a:gd name="T21" fmla="*/ 0 h 143"/>
                <a:gd name="T22" fmla="*/ 0 w 1462"/>
                <a:gd name="T23" fmla="*/ 0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62"/>
                <a:gd name="T37" fmla="*/ 0 h 143"/>
                <a:gd name="T38" fmla="*/ 1462 w 1462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1" name="Freeform 47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>
                <a:gd name="T0" fmla="*/ 0 w 1496"/>
                <a:gd name="T1" fmla="*/ 0 h 142"/>
                <a:gd name="T2" fmla="*/ 0 w 1496"/>
                <a:gd name="T3" fmla="*/ 0 h 142"/>
                <a:gd name="T4" fmla="*/ 0 w 1496"/>
                <a:gd name="T5" fmla="*/ 0 h 142"/>
                <a:gd name="T6" fmla="*/ 0 w 1496"/>
                <a:gd name="T7" fmla="*/ 0 h 142"/>
                <a:gd name="T8" fmla="*/ 0 w 1496"/>
                <a:gd name="T9" fmla="*/ 0 h 142"/>
                <a:gd name="T10" fmla="*/ 0 w 1496"/>
                <a:gd name="T11" fmla="*/ 0 h 142"/>
                <a:gd name="T12" fmla="*/ 0 w 1496"/>
                <a:gd name="T13" fmla="*/ 0 h 142"/>
                <a:gd name="T14" fmla="*/ 0 w 1496"/>
                <a:gd name="T15" fmla="*/ 0 h 142"/>
                <a:gd name="T16" fmla="*/ 0 w 1496"/>
                <a:gd name="T17" fmla="*/ 0 h 142"/>
                <a:gd name="T18" fmla="*/ 0 w 1496"/>
                <a:gd name="T19" fmla="*/ 0 h 142"/>
                <a:gd name="T20" fmla="*/ 0 w 1496"/>
                <a:gd name="T21" fmla="*/ 0 h 142"/>
                <a:gd name="T22" fmla="*/ 0 w 1496"/>
                <a:gd name="T23" fmla="*/ 0 h 142"/>
                <a:gd name="T24" fmla="*/ 0 w 1496"/>
                <a:gd name="T25" fmla="*/ 0 h 1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96"/>
                <a:gd name="T40" fmla="*/ 0 h 142"/>
                <a:gd name="T41" fmla="*/ 1496 w 1496"/>
                <a:gd name="T42" fmla="*/ 142 h 14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2" name="Freeform 48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>
                <a:gd name="T0" fmla="*/ 0 w 1372"/>
                <a:gd name="T1" fmla="*/ 0 h 142"/>
                <a:gd name="T2" fmla="*/ 0 w 1372"/>
                <a:gd name="T3" fmla="*/ 0 h 142"/>
                <a:gd name="T4" fmla="*/ 0 w 1372"/>
                <a:gd name="T5" fmla="*/ 0 h 142"/>
                <a:gd name="T6" fmla="*/ 0 w 1372"/>
                <a:gd name="T7" fmla="*/ 0 h 142"/>
                <a:gd name="T8" fmla="*/ 0 w 1372"/>
                <a:gd name="T9" fmla="*/ 0 h 142"/>
                <a:gd name="T10" fmla="*/ 0 w 1372"/>
                <a:gd name="T11" fmla="*/ 0 h 142"/>
                <a:gd name="T12" fmla="*/ 0 w 1372"/>
                <a:gd name="T13" fmla="*/ 0 h 142"/>
                <a:gd name="T14" fmla="*/ 0 w 1372"/>
                <a:gd name="T15" fmla="*/ 0 h 142"/>
                <a:gd name="T16" fmla="*/ 0 w 1372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2"/>
                <a:gd name="T28" fmla="*/ 0 h 142"/>
                <a:gd name="T29" fmla="*/ 1372 w 1372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3" name="Freeform 49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>
                <a:gd name="T0" fmla="*/ 0 w 1250"/>
                <a:gd name="T1" fmla="*/ 0 h 143"/>
                <a:gd name="T2" fmla="*/ 0 w 1250"/>
                <a:gd name="T3" fmla="*/ 0 h 143"/>
                <a:gd name="T4" fmla="*/ 0 w 1250"/>
                <a:gd name="T5" fmla="*/ 0 h 143"/>
                <a:gd name="T6" fmla="*/ 0 w 1250"/>
                <a:gd name="T7" fmla="*/ 0 h 143"/>
                <a:gd name="T8" fmla="*/ 0 w 1250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0"/>
                <a:gd name="T16" fmla="*/ 0 h 143"/>
                <a:gd name="T17" fmla="*/ 1250 w 1250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4" name="Freeform 50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>
                <a:gd name="T0" fmla="*/ 0 w 1126"/>
                <a:gd name="T1" fmla="*/ 0 h 143"/>
                <a:gd name="T2" fmla="*/ 0 w 1126"/>
                <a:gd name="T3" fmla="*/ 0 h 143"/>
                <a:gd name="T4" fmla="*/ 0 w 1126"/>
                <a:gd name="T5" fmla="*/ 0 h 143"/>
                <a:gd name="T6" fmla="*/ 0 w 1126"/>
                <a:gd name="T7" fmla="*/ 0 h 143"/>
                <a:gd name="T8" fmla="*/ 0 w 112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6"/>
                <a:gd name="T16" fmla="*/ 0 h 143"/>
                <a:gd name="T17" fmla="*/ 1126 w 112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5" name="Freeform 51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>
                <a:gd name="T0" fmla="*/ 0 w 1003"/>
                <a:gd name="T1" fmla="*/ 0 h 142"/>
                <a:gd name="T2" fmla="*/ 0 w 1003"/>
                <a:gd name="T3" fmla="*/ 0 h 142"/>
                <a:gd name="T4" fmla="*/ 0 w 1003"/>
                <a:gd name="T5" fmla="*/ 0 h 142"/>
                <a:gd name="T6" fmla="*/ 0 w 1003"/>
                <a:gd name="T7" fmla="*/ 0 h 142"/>
                <a:gd name="T8" fmla="*/ 0 w 1003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3"/>
                <a:gd name="T16" fmla="*/ 0 h 142"/>
                <a:gd name="T17" fmla="*/ 1003 w 1003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6" name="Freeform 52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>
                <a:gd name="T0" fmla="*/ 0 w 879"/>
                <a:gd name="T1" fmla="*/ 0 h 143"/>
                <a:gd name="T2" fmla="*/ 0 w 879"/>
                <a:gd name="T3" fmla="*/ 0 h 143"/>
                <a:gd name="T4" fmla="*/ 0 w 879"/>
                <a:gd name="T5" fmla="*/ 0 h 143"/>
                <a:gd name="T6" fmla="*/ 0 w 879"/>
                <a:gd name="T7" fmla="*/ 0 h 143"/>
                <a:gd name="T8" fmla="*/ 0 w 87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9"/>
                <a:gd name="T16" fmla="*/ 0 h 143"/>
                <a:gd name="T17" fmla="*/ 879 w 87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7" name="Freeform 53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>
                <a:gd name="T0" fmla="*/ 0 w 756"/>
                <a:gd name="T1" fmla="*/ 0 h 143"/>
                <a:gd name="T2" fmla="*/ 0 w 756"/>
                <a:gd name="T3" fmla="*/ 0 h 143"/>
                <a:gd name="T4" fmla="*/ 0 w 756"/>
                <a:gd name="T5" fmla="*/ 0 h 143"/>
                <a:gd name="T6" fmla="*/ 0 w 756"/>
                <a:gd name="T7" fmla="*/ 0 h 143"/>
                <a:gd name="T8" fmla="*/ 0 w 75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143"/>
                <a:gd name="T17" fmla="*/ 756 w 75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8" name="Freeform 54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>
                <a:gd name="T0" fmla="*/ 0 w 632"/>
                <a:gd name="T1" fmla="*/ 0 h 142"/>
                <a:gd name="T2" fmla="*/ 0 w 632"/>
                <a:gd name="T3" fmla="*/ 0 h 142"/>
                <a:gd name="T4" fmla="*/ 0 w 632"/>
                <a:gd name="T5" fmla="*/ 0 h 142"/>
                <a:gd name="T6" fmla="*/ 0 w 632"/>
                <a:gd name="T7" fmla="*/ 0 h 142"/>
                <a:gd name="T8" fmla="*/ 0 w 632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142"/>
                <a:gd name="T17" fmla="*/ 632 w 632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9" name="Freeform 55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>
                <a:gd name="T0" fmla="*/ 0 w 509"/>
                <a:gd name="T1" fmla="*/ 0 h 142"/>
                <a:gd name="T2" fmla="*/ 0 w 509"/>
                <a:gd name="T3" fmla="*/ 0 h 142"/>
                <a:gd name="T4" fmla="*/ 0 w 509"/>
                <a:gd name="T5" fmla="*/ 0 h 142"/>
                <a:gd name="T6" fmla="*/ 0 w 509"/>
                <a:gd name="T7" fmla="*/ 0 h 142"/>
                <a:gd name="T8" fmla="*/ 0 w 509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9"/>
                <a:gd name="T16" fmla="*/ 0 h 142"/>
                <a:gd name="T17" fmla="*/ 509 w 509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0" name="Freeform 56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>
                <a:gd name="T0" fmla="*/ 0 w 385"/>
                <a:gd name="T1" fmla="*/ 0 h 143"/>
                <a:gd name="T2" fmla="*/ 0 w 385"/>
                <a:gd name="T3" fmla="*/ 0 h 143"/>
                <a:gd name="T4" fmla="*/ 0 w 385"/>
                <a:gd name="T5" fmla="*/ 0 h 143"/>
                <a:gd name="T6" fmla="*/ 0 w 385"/>
                <a:gd name="T7" fmla="*/ 0 h 143"/>
                <a:gd name="T8" fmla="*/ 0 w 385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5"/>
                <a:gd name="T16" fmla="*/ 0 h 143"/>
                <a:gd name="T17" fmla="*/ 385 w 385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1" name="Freeform 57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>
                <a:gd name="T0" fmla="*/ 0 w 261"/>
                <a:gd name="T1" fmla="*/ 0 h 143"/>
                <a:gd name="T2" fmla="*/ 0 w 261"/>
                <a:gd name="T3" fmla="*/ 0 h 143"/>
                <a:gd name="T4" fmla="*/ 0 w 261"/>
                <a:gd name="T5" fmla="*/ 0 h 143"/>
                <a:gd name="T6" fmla="*/ 0 w 261"/>
                <a:gd name="T7" fmla="*/ 0 h 143"/>
                <a:gd name="T8" fmla="*/ 0 w 261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1"/>
                <a:gd name="T16" fmla="*/ 0 h 143"/>
                <a:gd name="T17" fmla="*/ 261 w 261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2" name="Freeform 58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>
                <a:gd name="T0" fmla="*/ 0 w 138"/>
                <a:gd name="T1" fmla="*/ 0 h 80"/>
                <a:gd name="T2" fmla="*/ 0 w 138"/>
                <a:gd name="T3" fmla="*/ 0 h 80"/>
                <a:gd name="T4" fmla="*/ 0 w 138"/>
                <a:gd name="T5" fmla="*/ 0 h 80"/>
                <a:gd name="T6" fmla="*/ 0 w 138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80"/>
                <a:gd name="T14" fmla="*/ 138 w 138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3" name="Freeform 59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>
                <a:gd name="T0" fmla="*/ 0 w 14"/>
                <a:gd name="T1" fmla="*/ 0 h 9"/>
                <a:gd name="T2" fmla="*/ 0 w 14"/>
                <a:gd name="T3" fmla="*/ 0 h 9"/>
                <a:gd name="T4" fmla="*/ 0 w 14"/>
                <a:gd name="T5" fmla="*/ 0 h 9"/>
                <a:gd name="T6" fmla="*/ 0 w 14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9"/>
                <a:gd name="T14" fmla="*/ 14 w 14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4" name="Freeform 60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>
                <a:gd name="T0" fmla="*/ 0 w 1654"/>
                <a:gd name="T1" fmla="*/ 0 h 1104"/>
                <a:gd name="T2" fmla="*/ 0 w 1654"/>
                <a:gd name="T3" fmla="*/ 0 h 1104"/>
                <a:gd name="T4" fmla="*/ 0 w 1654"/>
                <a:gd name="T5" fmla="*/ 0 h 1104"/>
                <a:gd name="T6" fmla="*/ 0 w 1654"/>
                <a:gd name="T7" fmla="*/ 0 h 1104"/>
                <a:gd name="T8" fmla="*/ 0 w 1654"/>
                <a:gd name="T9" fmla="*/ 0 h 1104"/>
                <a:gd name="T10" fmla="*/ 0 w 1654"/>
                <a:gd name="T11" fmla="*/ 0 h 1104"/>
                <a:gd name="T12" fmla="*/ 0 w 1654"/>
                <a:gd name="T13" fmla="*/ 0 h 1104"/>
                <a:gd name="T14" fmla="*/ 0 w 1654"/>
                <a:gd name="T15" fmla="*/ 0 h 1104"/>
                <a:gd name="T16" fmla="*/ 0 w 1654"/>
                <a:gd name="T17" fmla="*/ 0 h 1104"/>
                <a:gd name="T18" fmla="*/ 0 w 1654"/>
                <a:gd name="T19" fmla="*/ 0 h 1104"/>
                <a:gd name="T20" fmla="*/ 0 w 1654"/>
                <a:gd name="T21" fmla="*/ 0 h 1104"/>
                <a:gd name="T22" fmla="*/ 0 w 1654"/>
                <a:gd name="T23" fmla="*/ 0 h 1104"/>
                <a:gd name="T24" fmla="*/ 0 w 1654"/>
                <a:gd name="T25" fmla="*/ 0 h 1104"/>
                <a:gd name="T26" fmla="*/ 0 w 1654"/>
                <a:gd name="T27" fmla="*/ 0 h 1104"/>
                <a:gd name="T28" fmla="*/ 0 w 1654"/>
                <a:gd name="T29" fmla="*/ 0 h 1104"/>
                <a:gd name="T30" fmla="*/ 0 w 1654"/>
                <a:gd name="T31" fmla="*/ 0 h 1104"/>
                <a:gd name="T32" fmla="*/ 0 w 1654"/>
                <a:gd name="T33" fmla="*/ 0 h 11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04"/>
                <a:gd name="T53" fmla="*/ 1654 w 1654"/>
                <a:gd name="T54" fmla="*/ 1104 h 110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5" name="Freeform 61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54"/>
                <a:gd name="T67" fmla="*/ 0 h 1113"/>
                <a:gd name="T68" fmla="*/ 1654 w 1654"/>
                <a:gd name="T69" fmla="*/ 1113 h 11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6" name="Freeform 62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7" name="Freeform 63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4"/>
                <a:gd name="T58" fmla="*/ 0 h 1113"/>
                <a:gd name="T59" fmla="*/ 1654 w 1654"/>
                <a:gd name="T60" fmla="*/ 1113 h 111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8" name="Freeform 64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9" name="Freeform 65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3"/>
                <a:gd name="T71" fmla="*/ 1654 w 1654"/>
                <a:gd name="T72" fmla="*/ 1113 h 11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0" name="Freeform 66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w 1654"/>
                <a:gd name="T47" fmla="*/ 0 h 1114"/>
                <a:gd name="T48" fmla="*/ 0 w 1654"/>
                <a:gd name="T49" fmla="*/ 0 h 111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4"/>
                <a:gd name="T77" fmla="*/ 1654 w 1654"/>
                <a:gd name="T78" fmla="*/ 1114 h 111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1" name="Freeform 67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4"/>
                <a:gd name="T71" fmla="*/ 1654 w 1654"/>
                <a:gd name="T72" fmla="*/ 1114 h 111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2" name="Freeform 68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3" name="Freeform 69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4" name="Freeform 70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5" name="Freeform 71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13"/>
                <a:gd name="T53" fmla="*/ 1654 w 1654"/>
                <a:gd name="T54" fmla="*/ 1113 h 111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6" name="Freeform 72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54"/>
                <a:gd name="T55" fmla="*/ 0 h 1113"/>
                <a:gd name="T56" fmla="*/ 1654 w 1654"/>
                <a:gd name="T57" fmla="*/ 1113 h 11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7" name="Freeform 73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4"/>
                <a:gd name="T43" fmla="*/ 0 h 1113"/>
                <a:gd name="T44" fmla="*/ 1654 w 1654"/>
                <a:gd name="T45" fmla="*/ 1113 h 111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8" name="Freeform 74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4"/>
                <a:gd name="T32" fmla="*/ 1654 w 1654"/>
                <a:gd name="T33" fmla="*/ 1114 h 1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9" name="Freeform 75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>
                <a:gd name="T0" fmla="*/ 0 w 1654"/>
                <a:gd name="T1" fmla="*/ 0 h 1115"/>
                <a:gd name="T2" fmla="*/ 0 w 1654"/>
                <a:gd name="T3" fmla="*/ 0 h 1115"/>
                <a:gd name="T4" fmla="*/ 0 w 1654"/>
                <a:gd name="T5" fmla="*/ 0 h 1115"/>
                <a:gd name="T6" fmla="*/ 0 w 1654"/>
                <a:gd name="T7" fmla="*/ 0 h 1115"/>
                <a:gd name="T8" fmla="*/ 0 w 1654"/>
                <a:gd name="T9" fmla="*/ 0 h 1115"/>
                <a:gd name="T10" fmla="*/ 0 w 1654"/>
                <a:gd name="T11" fmla="*/ 0 h 1115"/>
                <a:gd name="T12" fmla="*/ 0 w 1654"/>
                <a:gd name="T13" fmla="*/ 0 h 1115"/>
                <a:gd name="T14" fmla="*/ 0 w 1654"/>
                <a:gd name="T15" fmla="*/ 0 h 1115"/>
                <a:gd name="T16" fmla="*/ 0 w 1654"/>
                <a:gd name="T17" fmla="*/ 0 h 1115"/>
                <a:gd name="T18" fmla="*/ 0 w 1654"/>
                <a:gd name="T19" fmla="*/ 0 h 11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5"/>
                <a:gd name="T32" fmla="*/ 1654 w 1654"/>
                <a:gd name="T33" fmla="*/ 1115 h 11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0" name="Freeform 76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1" name="Freeform 77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2" name="Freeform 78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3" name="Freeform 79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4" name="Freeform 80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5" name="Freeform 81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6" name="Freeform 82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7" name="Freeform 83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>
                <a:gd name="T0" fmla="*/ 0 w 1654"/>
                <a:gd name="T1" fmla="*/ 0 h 1051"/>
                <a:gd name="T2" fmla="*/ 0 w 1654"/>
                <a:gd name="T3" fmla="*/ 0 h 1051"/>
                <a:gd name="T4" fmla="*/ 0 w 1654"/>
                <a:gd name="T5" fmla="*/ 0 h 1051"/>
                <a:gd name="T6" fmla="*/ 0 w 1654"/>
                <a:gd name="T7" fmla="*/ 0 h 1051"/>
                <a:gd name="T8" fmla="*/ 0 w 1654"/>
                <a:gd name="T9" fmla="*/ 0 h 1051"/>
                <a:gd name="T10" fmla="*/ 0 w 1654"/>
                <a:gd name="T11" fmla="*/ 0 h 10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1051"/>
                <a:gd name="T20" fmla="*/ 1654 w 1654"/>
                <a:gd name="T21" fmla="*/ 1051 h 10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8" name="Freeform 84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>
                <a:gd name="T0" fmla="*/ 0 w 1654"/>
                <a:gd name="T1" fmla="*/ 0 h 971"/>
                <a:gd name="T2" fmla="*/ 0 w 1654"/>
                <a:gd name="T3" fmla="*/ 0 h 971"/>
                <a:gd name="T4" fmla="*/ 0 w 1654"/>
                <a:gd name="T5" fmla="*/ 0 h 971"/>
                <a:gd name="T6" fmla="*/ 0 w 1654"/>
                <a:gd name="T7" fmla="*/ 0 h 971"/>
                <a:gd name="T8" fmla="*/ 0 w 1654"/>
                <a:gd name="T9" fmla="*/ 0 h 971"/>
                <a:gd name="T10" fmla="*/ 0 w 1654"/>
                <a:gd name="T11" fmla="*/ 0 h 9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971"/>
                <a:gd name="T20" fmla="*/ 1654 w 1654"/>
                <a:gd name="T21" fmla="*/ 971 h 9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9" name="Freeform 85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>
                <a:gd name="T0" fmla="*/ 0 w 3307"/>
                <a:gd name="T1" fmla="*/ 0 h 1908"/>
                <a:gd name="T2" fmla="*/ 0 w 3307"/>
                <a:gd name="T3" fmla="*/ 0 h 1908"/>
                <a:gd name="T4" fmla="*/ 0 w 3307"/>
                <a:gd name="T5" fmla="*/ 0 h 1908"/>
                <a:gd name="T6" fmla="*/ 0 w 3307"/>
                <a:gd name="T7" fmla="*/ 0 h 1908"/>
                <a:gd name="T8" fmla="*/ 0 w 3307"/>
                <a:gd name="T9" fmla="*/ 0 h 1908"/>
                <a:gd name="T10" fmla="*/ 0 w 3307"/>
                <a:gd name="T11" fmla="*/ 0 h 1908"/>
                <a:gd name="T12" fmla="*/ 0 w 3307"/>
                <a:gd name="T13" fmla="*/ 0 h 1908"/>
                <a:gd name="T14" fmla="*/ 0 w 3307"/>
                <a:gd name="T15" fmla="*/ 0 h 1908"/>
                <a:gd name="T16" fmla="*/ 0 w 3307"/>
                <a:gd name="T17" fmla="*/ 0 h 1908"/>
                <a:gd name="T18" fmla="*/ 0 w 3307"/>
                <a:gd name="T19" fmla="*/ 0 h 1908"/>
                <a:gd name="T20" fmla="*/ 0 w 3307"/>
                <a:gd name="T21" fmla="*/ 0 h 1908"/>
                <a:gd name="T22" fmla="*/ 0 w 3307"/>
                <a:gd name="T23" fmla="*/ 0 h 1908"/>
                <a:gd name="T24" fmla="*/ 0 w 3307"/>
                <a:gd name="T25" fmla="*/ 0 h 1908"/>
                <a:gd name="T26" fmla="*/ 0 w 3307"/>
                <a:gd name="T27" fmla="*/ 0 h 1908"/>
                <a:gd name="T28" fmla="*/ 0 w 3307"/>
                <a:gd name="T29" fmla="*/ 0 h 1908"/>
                <a:gd name="T30" fmla="*/ 0 w 3307"/>
                <a:gd name="T31" fmla="*/ 0 h 1908"/>
                <a:gd name="T32" fmla="*/ 0 w 3307"/>
                <a:gd name="T33" fmla="*/ 0 h 1908"/>
                <a:gd name="T34" fmla="*/ 0 w 3307"/>
                <a:gd name="T35" fmla="*/ 0 h 1908"/>
                <a:gd name="T36" fmla="*/ 0 w 3307"/>
                <a:gd name="T37" fmla="*/ 0 h 1908"/>
                <a:gd name="T38" fmla="*/ 0 w 3307"/>
                <a:gd name="T39" fmla="*/ 0 h 1908"/>
                <a:gd name="T40" fmla="*/ 0 w 3307"/>
                <a:gd name="T41" fmla="*/ 0 h 1908"/>
                <a:gd name="T42" fmla="*/ 0 w 3307"/>
                <a:gd name="T43" fmla="*/ 0 h 1908"/>
                <a:gd name="T44" fmla="*/ 0 w 3307"/>
                <a:gd name="T45" fmla="*/ 0 h 1908"/>
                <a:gd name="T46" fmla="*/ 0 w 3307"/>
                <a:gd name="T47" fmla="*/ 0 h 1908"/>
                <a:gd name="T48" fmla="*/ 0 w 3307"/>
                <a:gd name="T49" fmla="*/ 0 h 1908"/>
                <a:gd name="T50" fmla="*/ 0 w 3307"/>
                <a:gd name="T51" fmla="*/ 0 h 1908"/>
                <a:gd name="T52" fmla="*/ 0 w 3307"/>
                <a:gd name="T53" fmla="*/ 0 h 1908"/>
                <a:gd name="T54" fmla="*/ 0 w 3307"/>
                <a:gd name="T55" fmla="*/ 0 h 1908"/>
                <a:gd name="T56" fmla="*/ 0 w 3307"/>
                <a:gd name="T57" fmla="*/ 0 h 1908"/>
                <a:gd name="T58" fmla="*/ 0 w 3307"/>
                <a:gd name="T59" fmla="*/ 0 h 1908"/>
                <a:gd name="T60" fmla="*/ 0 w 3307"/>
                <a:gd name="T61" fmla="*/ 0 h 1908"/>
                <a:gd name="T62" fmla="*/ 0 w 3307"/>
                <a:gd name="T63" fmla="*/ 0 h 1908"/>
                <a:gd name="T64" fmla="*/ 0 w 3307"/>
                <a:gd name="T65" fmla="*/ 0 h 190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307"/>
                <a:gd name="T100" fmla="*/ 0 h 1908"/>
                <a:gd name="T101" fmla="*/ 3307 w 3307"/>
                <a:gd name="T102" fmla="*/ 1908 h 190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20" name="Freeform 86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>
                <a:gd name="T0" fmla="*/ 0 w 4045"/>
                <a:gd name="T1" fmla="*/ 0 h 4670"/>
                <a:gd name="T2" fmla="*/ 0 w 4045"/>
                <a:gd name="T3" fmla="*/ 0 h 4670"/>
                <a:gd name="T4" fmla="*/ 0 w 4045"/>
                <a:gd name="T5" fmla="*/ 0 h 4670"/>
                <a:gd name="T6" fmla="*/ 0 w 4045"/>
                <a:gd name="T7" fmla="*/ 0 h 4670"/>
                <a:gd name="T8" fmla="*/ 0 w 4045"/>
                <a:gd name="T9" fmla="*/ 0 h 4670"/>
                <a:gd name="T10" fmla="*/ 0 w 4045"/>
                <a:gd name="T11" fmla="*/ 0 h 4670"/>
                <a:gd name="T12" fmla="*/ 0 w 4045"/>
                <a:gd name="T13" fmla="*/ 0 h 4670"/>
                <a:gd name="T14" fmla="*/ 0 w 4045"/>
                <a:gd name="T15" fmla="*/ 0 h 4670"/>
                <a:gd name="T16" fmla="*/ 0 w 4045"/>
                <a:gd name="T17" fmla="*/ 0 h 4670"/>
                <a:gd name="T18" fmla="*/ 0 w 4045"/>
                <a:gd name="T19" fmla="*/ 0 h 4670"/>
                <a:gd name="T20" fmla="*/ 0 w 4045"/>
                <a:gd name="T21" fmla="*/ 0 h 4670"/>
                <a:gd name="T22" fmla="*/ 0 w 4045"/>
                <a:gd name="T23" fmla="*/ 0 h 4670"/>
                <a:gd name="T24" fmla="*/ 0 w 4045"/>
                <a:gd name="T25" fmla="*/ 0 h 4670"/>
                <a:gd name="T26" fmla="*/ 0 w 4045"/>
                <a:gd name="T27" fmla="*/ 0 h 4670"/>
                <a:gd name="T28" fmla="*/ 0 w 4045"/>
                <a:gd name="T29" fmla="*/ 0 h 4670"/>
                <a:gd name="T30" fmla="*/ 0 w 4045"/>
                <a:gd name="T31" fmla="*/ 0 h 4670"/>
                <a:gd name="T32" fmla="*/ 0 w 4045"/>
                <a:gd name="T33" fmla="*/ 0 h 4670"/>
                <a:gd name="T34" fmla="*/ 0 w 4045"/>
                <a:gd name="T35" fmla="*/ 0 h 4670"/>
                <a:gd name="T36" fmla="*/ 0 w 4045"/>
                <a:gd name="T37" fmla="*/ 0 h 4670"/>
                <a:gd name="T38" fmla="*/ 0 w 4045"/>
                <a:gd name="T39" fmla="*/ 0 h 4670"/>
                <a:gd name="T40" fmla="*/ 0 w 4045"/>
                <a:gd name="T41" fmla="*/ 0 h 4670"/>
                <a:gd name="T42" fmla="*/ 0 w 4045"/>
                <a:gd name="T43" fmla="*/ 0 h 4670"/>
                <a:gd name="T44" fmla="*/ 0 w 4045"/>
                <a:gd name="T45" fmla="*/ 0 h 4670"/>
                <a:gd name="T46" fmla="*/ 0 w 4045"/>
                <a:gd name="T47" fmla="*/ 0 h 4670"/>
                <a:gd name="T48" fmla="*/ 0 w 4045"/>
                <a:gd name="T49" fmla="*/ 0 h 4670"/>
                <a:gd name="T50" fmla="*/ 0 w 4045"/>
                <a:gd name="T51" fmla="*/ 0 h 4670"/>
                <a:gd name="T52" fmla="*/ 0 w 4045"/>
                <a:gd name="T53" fmla="*/ 0 h 4670"/>
                <a:gd name="T54" fmla="*/ 0 w 4045"/>
                <a:gd name="T55" fmla="*/ 0 h 4670"/>
                <a:gd name="T56" fmla="*/ 0 w 4045"/>
                <a:gd name="T57" fmla="*/ 0 h 4670"/>
                <a:gd name="T58" fmla="*/ 0 w 4045"/>
                <a:gd name="T59" fmla="*/ 0 h 4670"/>
                <a:gd name="T60" fmla="*/ 0 w 4045"/>
                <a:gd name="T61" fmla="*/ 0 h 4670"/>
                <a:gd name="T62" fmla="*/ 0 w 4045"/>
                <a:gd name="T63" fmla="*/ 0 h 4670"/>
                <a:gd name="T64" fmla="*/ 0 w 4045"/>
                <a:gd name="T65" fmla="*/ 0 h 4670"/>
                <a:gd name="T66" fmla="*/ 0 w 4045"/>
                <a:gd name="T67" fmla="*/ 0 h 4670"/>
                <a:gd name="T68" fmla="*/ 0 w 4045"/>
                <a:gd name="T69" fmla="*/ 0 h 4670"/>
                <a:gd name="T70" fmla="*/ 0 w 4045"/>
                <a:gd name="T71" fmla="*/ 0 h 4670"/>
                <a:gd name="T72" fmla="*/ 0 w 4045"/>
                <a:gd name="T73" fmla="*/ 0 h 4670"/>
                <a:gd name="T74" fmla="*/ 0 w 4045"/>
                <a:gd name="T75" fmla="*/ 0 h 4670"/>
                <a:gd name="T76" fmla="*/ 0 w 4045"/>
                <a:gd name="T77" fmla="*/ 0 h 4670"/>
                <a:gd name="T78" fmla="*/ 0 w 4045"/>
                <a:gd name="T79" fmla="*/ 0 h 4670"/>
                <a:gd name="T80" fmla="*/ 0 w 4045"/>
                <a:gd name="T81" fmla="*/ 0 h 4670"/>
                <a:gd name="T82" fmla="*/ 0 w 4045"/>
                <a:gd name="T83" fmla="*/ 0 h 4670"/>
                <a:gd name="T84" fmla="*/ 0 w 4045"/>
                <a:gd name="T85" fmla="*/ 0 h 4670"/>
                <a:gd name="T86" fmla="*/ 0 w 4045"/>
                <a:gd name="T87" fmla="*/ 0 h 4670"/>
                <a:gd name="T88" fmla="*/ 0 w 4045"/>
                <a:gd name="T89" fmla="*/ 0 h 4670"/>
                <a:gd name="T90" fmla="*/ 0 w 4045"/>
                <a:gd name="T91" fmla="*/ 0 h 4670"/>
                <a:gd name="T92" fmla="*/ 0 w 4045"/>
                <a:gd name="T93" fmla="*/ 0 h 4670"/>
                <a:gd name="T94" fmla="*/ 0 w 4045"/>
                <a:gd name="T95" fmla="*/ 0 h 4670"/>
                <a:gd name="T96" fmla="*/ 0 w 4045"/>
                <a:gd name="T97" fmla="*/ 0 h 4670"/>
                <a:gd name="T98" fmla="*/ 0 w 4045"/>
                <a:gd name="T99" fmla="*/ 0 h 4670"/>
                <a:gd name="T100" fmla="*/ 0 w 4045"/>
                <a:gd name="T101" fmla="*/ 0 h 4670"/>
                <a:gd name="T102" fmla="*/ 0 w 4045"/>
                <a:gd name="T103" fmla="*/ 0 h 4670"/>
                <a:gd name="T104" fmla="*/ 0 w 4045"/>
                <a:gd name="T105" fmla="*/ 0 h 4670"/>
                <a:gd name="T106" fmla="*/ 0 w 4045"/>
                <a:gd name="T107" fmla="*/ 0 h 4670"/>
                <a:gd name="T108" fmla="*/ 0 w 4045"/>
                <a:gd name="T109" fmla="*/ 0 h 46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045"/>
                <a:gd name="T166" fmla="*/ 0 h 4670"/>
                <a:gd name="T167" fmla="*/ 4045 w 4045"/>
                <a:gd name="T168" fmla="*/ 4670 h 467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6153" name="Picture 90" descr="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9613" y="2230438"/>
            <a:ext cx="49625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89" descr="j040177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16238" y="3736975"/>
            <a:ext cx="3535362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8" grpId="0" animBg="1"/>
      <p:bldP spid="110609" grpId="0" animBg="1"/>
      <p:bldP spid="110610" grpId="0"/>
      <p:bldP spid="1106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5028" y="857232"/>
            <a:ext cx="7447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COMPARAÇÃO </a:t>
            </a:r>
            <a:r>
              <a:rPr lang="pt-BR" b="1" i="1" dirty="0" smtClean="0">
                <a:solidFill>
                  <a:srgbClr val="000000"/>
                </a:solidFill>
                <a:latin typeface="Arial" charset="0"/>
              </a:rPr>
              <a:t>TOP-DOWN</a:t>
            </a: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 ENTRE CONCEITOS</a:t>
            </a:r>
          </a:p>
        </p:txBody>
      </p:sp>
      <p:pic>
        <p:nvPicPr>
          <p:cNvPr id="6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0" y="1643050"/>
            <a:ext cx="914400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Estratégia </a:t>
            </a:r>
            <a:r>
              <a:rPr lang="pt-BR" sz="1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recursiva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Aplica as Regras de Compatibilidade utilizando as </a:t>
            </a:r>
            <a:r>
              <a:rPr lang="pt-BR" sz="1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Taxonomias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como </a:t>
            </a:r>
            <a:r>
              <a:rPr lang="pt-BR" sz="1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guias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Mapear </a:t>
            </a:r>
            <a:r>
              <a:rPr lang="pt-BR" sz="1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conceitos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mais </a:t>
            </a:r>
            <a:r>
              <a:rPr lang="pt-BR" sz="1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genéricos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antes dos conceitos mais específicos.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992188" lvl="2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Conceitos similares contêm </a:t>
            </a:r>
            <a:r>
              <a:rPr lang="pt-BR" sz="18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subconceitos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também similares.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Evitar comparações desnecessárias e reduz o espaço de busca.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Parâmetros estimados próximo ao </a:t>
            </a:r>
            <a:r>
              <a:rPr lang="pt-BR" sz="1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topo taxonômico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são mais </a:t>
            </a:r>
            <a:r>
              <a:rPr lang="pt-BR" sz="1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confiáveis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992188" lvl="2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disponibilidade de instâncias no topo é maior.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estratégia repara estimativas menos confiáveis nas classes específicas</a:t>
            </a:r>
          </a:p>
          <a:p>
            <a:pPr marL="992188" lvl="2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disponibilidade de instâncias em conceitos específicos é menor.</a:t>
            </a:r>
          </a:p>
          <a:p>
            <a:pPr marL="992188" lvl="2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42844" y="3786190"/>
            <a:ext cx="9001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VANTAGENS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sp>
        <p:nvSpPr>
          <p:cNvPr id="3" name="Espaço Reservado para Número de Slide 3"/>
          <p:cNvSpPr txBox="1">
            <a:spLocks/>
          </p:cNvSpPr>
          <p:nvPr/>
        </p:nvSpPr>
        <p:spPr bwMode="auto">
          <a:xfrm>
            <a:off x="6532563" y="63674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059147-A7C1-4EB3-9F8F-CB936E137631}" type="slidenum">
              <a:rPr kumimoji="0" lang="pt-B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4" name="Picture 2" descr="conector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>
              <a:defRPr/>
            </a:pPr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Experimentos</a:t>
            </a:r>
            <a:endParaRPr kumimoji="0" lang="pt-BR" sz="3600" b="1" dirty="0">
              <a:solidFill>
                <a:srgbClr val="009999"/>
              </a:solidFill>
              <a:latin typeface="Verdana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>
                <a:gd name="T0" fmla="*/ 0 w 4536"/>
                <a:gd name="T1" fmla="*/ 0 h 5236"/>
                <a:gd name="T2" fmla="*/ 0 w 4536"/>
                <a:gd name="T3" fmla="*/ 0 h 5236"/>
                <a:gd name="T4" fmla="*/ 0 w 4536"/>
                <a:gd name="T5" fmla="*/ 0 h 5236"/>
                <a:gd name="T6" fmla="*/ 0 w 4536"/>
                <a:gd name="T7" fmla="*/ 0 h 5236"/>
                <a:gd name="T8" fmla="*/ 0 w 4536"/>
                <a:gd name="T9" fmla="*/ 0 h 5236"/>
                <a:gd name="T10" fmla="*/ 0 w 4536"/>
                <a:gd name="T11" fmla="*/ 0 h 5236"/>
                <a:gd name="T12" fmla="*/ 0 w 4536"/>
                <a:gd name="T13" fmla="*/ 1 h 5236"/>
                <a:gd name="T14" fmla="*/ 0 w 4536"/>
                <a:gd name="T15" fmla="*/ 1 h 5236"/>
                <a:gd name="T16" fmla="*/ 0 w 4536"/>
                <a:gd name="T17" fmla="*/ 1 h 5236"/>
                <a:gd name="T18" fmla="*/ 0 w 4536"/>
                <a:gd name="T19" fmla="*/ 0 h 5236"/>
                <a:gd name="T20" fmla="*/ 0 w 4536"/>
                <a:gd name="T21" fmla="*/ 0 h 5236"/>
                <a:gd name="T22" fmla="*/ 0 w 4536"/>
                <a:gd name="T23" fmla="*/ 0 h 5236"/>
                <a:gd name="T24" fmla="*/ 0 w 4536"/>
                <a:gd name="T25" fmla="*/ 0 h 5236"/>
                <a:gd name="T26" fmla="*/ 0 w 4536"/>
                <a:gd name="T27" fmla="*/ 0 h 5236"/>
                <a:gd name="T28" fmla="*/ 0 w 4536"/>
                <a:gd name="T29" fmla="*/ 0 h 52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36"/>
                <a:gd name="T46" fmla="*/ 0 h 5236"/>
                <a:gd name="T47" fmla="*/ 4536 w 4536"/>
                <a:gd name="T48" fmla="*/ 5236 h 52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>
                <a:gd name="T0" fmla="*/ 0 w 626"/>
                <a:gd name="T1" fmla="*/ 0 h 362"/>
                <a:gd name="T2" fmla="*/ 0 w 626"/>
                <a:gd name="T3" fmla="*/ 0 h 362"/>
                <a:gd name="T4" fmla="*/ 0 w 626"/>
                <a:gd name="T5" fmla="*/ 0 h 362"/>
                <a:gd name="T6" fmla="*/ 0 w 626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6"/>
                <a:gd name="T13" fmla="*/ 0 h 362"/>
                <a:gd name="T14" fmla="*/ 626 w 626"/>
                <a:gd name="T15" fmla="*/ 362 h 3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>
                <a:gd name="T0" fmla="*/ 0 w 749"/>
                <a:gd name="T1" fmla="*/ 0 h 143"/>
                <a:gd name="T2" fmla="*/ 0 w 749"/>
                <a:gd name="T3" fmla="*/ 0 h 143"/>
                <a:gd name="T4" fmla="*/ 0 w 749"/>
                <a:gd name="T5" fmla="*/ 0 h 143"/>
                <a:gd name="T6" fmla="*/ 0 w 749"/>
                <a:gd name="T7" fmla="*/ 0 h 143"/>
                <a:gd name="T8" fmla="*/ 0 w 74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9"/>
                <a:gd name="T16" fmla="*/ 0 h 143"/>
                <a:gd name="T17" fmla="*/ 749 w 74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>
                <a:gd name="T0" fmla="*/ 0 w 873"/>
                <a:gd name="T1" fmla="*/ 0 h 142"/>
                <a:gd name="T2" fmla="*/ 0 w 873"/>
                <a:gd name="T3" fmla="*/ 0 h 142"/>
                <a:gd name="T4" fmla="*/ 0 w 873"/>
                <a:gd name="T5" fmla="*/ 0 h 142"/>
                <a:gd name="T6" fmla="*/ 0 w 873"/>
                <a:gd name="T7" fmla="*/ 0 h 142"/>
                <a:gd name="T8" fmla="*/ 0 w 873"/>
                <a:gd name="T9" fmla="*/ 0 h 142"/>
                <a:gd name="T10" fmla="*/ 0 w 873"/>
                <a:gd name="T11" fmla="*/ 0 h 142"/>
                <a:gd name="T12" fmla="*/ 0 w 873"/>
                <a:gd name="T13" fmla="*/ 0 h 142"/>
                <a:gd name="T14" fmla="*/ 0 w 873"/>
                <a:gd name="T15" fmla="*/ 0 h 142"/>
                <a:gd name="T16" fmla="*/ 0 w 873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73"/>
                <a:gd name="T28" fmla="*/ 0 h 142"/>
                <a:gd name="T29" fmla="*/ 873 w 873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>
                <a:gd name="T0" fmla="*/ 0 w 996"/>
                <a:gd name="T1" fmla="*/ 0 h 142"/>
                <a:gd name="T2" fmla="*/ 0 w 996"/>
                <a:gd name="T3" fmla="*/ 0 h 142"/>
                <a:gd name="T4" fmla="*/ 0 w 996"/>
                <a:gd name="T5" fmla="*/ 0 h 142"/>
                <a:gd name="T6" fmla="*/ 0 w 996"/>
                <a:gd name="T7" fmla="*/ 0 h 142"/>
                <a:gd name="T8" fmla="*/ 0 w 996"/>
                <a:gd name="T9" fmla="*/ 0 h 142"/>
                <a:gd name="T10" fmla="*/ 0 w 996"/>
                <a:gd name="T11" fmla="*/ 0 h 142"/>
                <a:gd name="T12" fmla="*/ 0 w 996"/>
                <a:gd name="T13" fmla="*/ 0 h 142"/>
                <a:gd name="T14" fmla="*/ 0 w 996"/>
                <a:gd name="T15" fmla="*/ 0 h 142"/>
                <a:gd name="T16" fmla="*/ 0 w 996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96"/>
                <a:gd name="T28" fmla="*/ 0 h 142"/>
                <a:gd name="T29" fmla="*/ 996 w 996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>
                <a:gd name="T0" fmla="*/ 0 w 1120"/>
                <a:gd name="T1" fmla="*/ 0 h 143"/>
                <a:gd name="T2" fmla="*/ 0 w 1120"/>
                <a:gd name="T3" fmla="*/ 0 h 143"/>
                <a:gd name="T4" fmla="*/ 0 w 1120"/>
                <a:gd name="T5" fmla="*/ 0 h 143"/>
                <a:gd name="T6" fmla="*/ 0 w 1120"/>
                <a:gd name="T7" fmla="*/ 0 h 143"/>
                <a:gd name="T8" fmla="*/ 0 w 1120"/>
                <a:gd name="T9" fmla="*/ 0 h 143"/>
                <a:gd name="T10" fmla="*/ 0 w 1120"/>
                <a:gd name="T11" fmla="*/ 0 h 143"/>
                <a:gd name="T12" fmla="*/ 0 w 1120"/>
                <a:gd name="T13" fmla="*/ 0 h 143"/>
                <a:gd name="T14" fmla="*/ 0 w 1120"/>
                <a:gd name="T15" fmla="*/ 0 h 143"/>
                <a:gd name="T16" fmla="*/ 0 w 1120"/>
                <a:gd name="T17" fmla="*/ 0 h 143"/>
                <a:gd name="T18" fmla="*/ 0 w 1120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0"/>
                <a:gd name="T31" fmla="*/ 0 h 143"/>
                <a:gd name="T32" fmla="*/ 1120 w 1120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>
                <a:gd name="T0" fmla="*/ 0 w 1242"/>
                <a:gd name="T1" fmla="*/ 0 h 143"/>
                <a:gd name="T2" fmla="*/ 0 w 1242"/>
                <a:gd name="T3" fmla="*/ 0 h 143"/>
                <a:gd name="T4" fmla="*/ 0 w 1242"/>
                <a:gd name="T5" fmla="*/ 0 h 143"/>
                <a:gd name="T6" fmla="*/ 0 w 1242"/>
                <a:gd name="T7" fmla="*/ 0 h 143"/>
                <a:gd name="T8" fmla="*/ 0 w 1242"/>
                <a:gd name="T9" fmla="*/ 0 h 143"/>
                <a:gd name="T10" fmla="*/ 0 w 1242"/>
                <a:gd name="T11" fmla="*/ 0 h 143"/>
                <a:gd name="T12" fmla="*/ 0 w 1242"/>
                <a:gd name="T13" fmla="*/ 0 h 143"/>
                <a:gd name="T14" fmla="*/ 0 w 1242"/>
                <a:gd name="T15" fmla="*/ 0 h 143"/>
                <a:gd name="T16" fmla="*/ 0 w 1242"/>
                <a:gd name="T17" fmla="*/ 0 h 143"/>
                <a:gd name="T18" fmla="*/ 0 w 1242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2"/>
                <a:gd name="T31" fmla="*/ 0 h 143"/>
                <a:gd name="T32" fmla="*/ 1242 w 1242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>
                <a:gd name="T0" fmla="*/ 0 w 1366"/>
                <a:gd name="T1" fmla="*/ 0 h 142"/>
                <a:gd name="T2" fmla="*/ 0 w 1366"/>
                <a:gd name="T3" fmla="*/ 0 h 142"/>
                <a:gd name="T4" fmla="*/ 0 w 1366"/>
                <a:gd name="T5" fmla="*/ 0 h 142"/>
                <a:gd name="T6" fmla="*/ 0 w 1366"/>
                <a:gd name="T7" fmla="*/ 0 h 142"/>
                <a:gd name="T8" fmla="*/ 0 w 1366"/>
                <a:gd name="T9" fmla="*/ 0 h 142"/>
                <a:gd name="T10" fmla="*/ 0 w 1366"/>
                <a:gd name="T11" fmla="*/ 0 h 142"/>
                <a:gd name="T12" fmla="*/ 0 w 1366"/>
                <a:gd name="T13" fmla="*/ 0 h 142"/>
                <a:gd name="T14" fmla="*/ 0 w 1366"/>
                <a:gd name="T15" fmla="*/ 0 h 142"/>
                <a:gd name="T16" fmla="*/ 0 w 1366"/>
                <a:gd name="T17" fmla="*/ 0 h 142"/>
                <a:gd name="T18" fmla="*/ 0 w 1366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6"/>
                <a:gd name="T31" fmla="*/ 0 h 142"/>
                <a:gd name="T32" fmla="*/ 1366 w 1366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>
                <a:gd name="T0" fmla="*/ 0 w 1489"/>
                <a:gd name="T1" fmla="*/ 0 h 143"/>
                <a:gd name="T2" fmla="*/ 0 w 1489"/>
                <a:gd name="T3" fmla="*/ 0 h 143"/>
                <a:gd name="T4" fmla="*/ 0 w 1489"/>
                <a:gd name="T5" fmla="*/ 0 h 143"/>
                <a:gd name="T6" fmla="*/ 0 w 1489"/>
                <a:gd name="T7" fmla="*/ 0 h 143"/>
                <a:gd name="T8" fmla="*/ 0 w 1489"/>
                <a:gd name="T9" fmla="*/ 0 h 143"/>
                <a:gd name="T10" fmla="*/ 0 w 1489"/>
                <a:gd name="T11" fmla="*/ 0 h 143"/>
                <a:gd name="T12" fmla="*/ 0 w 1489"/>
                <a:gd name="T13" fmla="*/ 0 h 143"/>
                <a:gd name="T14" fmla="*/ 0 w 1489"/>
                <a:gd name="T15" fmla="*/ 0 h 143"/>
                <a:gd name="T16" fmla="*/ 0 w 1489"/>
                <a:gd name="T17" fmla="*/ 0 h 143"/>
                <a:gd name="T18" fmla="*/ 0 w 1489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89"/>
                <a:gd name="T31" fmla="*/ 0 h 143"/>
                <a:gd name="T32" fmla="*/ 1489 w 1489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>
                <a:gd name="T0" fmla="*/ 0 w 1613"/>
                <a:gd name="T1" fmla="*/ 0 h 143"/>
                <a:gd name="T2" fmla="*/ 0 w 1613"/>
                <a:gd name="T3" fmla="*/ 0 h 143"/>
                <a:gd name="T4" fmla="*/ 0 w 1613"/>
                <a:gd name="T5" fmla="*/ 0 h 143"/>
                <a:gd name="T6" fmla="*/ 0 w 1613"/>
                <a:gd name="T7" fmla="*/ 0 h 143"/>
                <a:gd name="T8" fmla="*/ 0 w 1613"/>
                <a:gd name="T9" fmla="*/ 0 h 143"/>
                <a:gd name="T10" fmla="*/ 0 w 1613"/>
                <a:gd name="T11" fmla="*/ 0 h 143"/>
                <a:gd name="T12" fmla="*/ 0 w 1613"/>
                <a:gd name="T13" fmla="*/ 0 h 143"/>
                <a:gd name="T14" fmla="*/ 0 w 1613"/>
                <a:gd name="T15" fmla="*/ 0 h 143"/>
                <a:gd name="T16" fmla="*/ 0 w 1613"/>
                <a:gd name="T17" fmla="*/ 0 h 143"/>
                <a:gd name="T18" fmla="*/ 0 w 1613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3"/>
                <a:gd name="T31" fmla="*/ 0 h 143"/>
                <a:gd name="T32" fmla="*/ 1613 w 1613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3"/>
                <a:gd name="T43" fmla="*/ 0 h 143"/>
                <a:gd name="T44" fmla="*/ 1653 w 1653"/>
                <a:gd name="T45" fmla="*/ 143 h 1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3"/>
                <a:gd name="T58" fmla="*/ 0 h 143"/>
                <a:gd name="T59" fmla="*/ 1653 w 1653"/>
                <a:gd name="T60" fmla="*/ 143 h 1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653"/>
                <a:gd name="T61" fmla="*/ 0 h 142"/>
                <a:gd name="T62" fmla="*/ 1653 w 1653"/>
                <a:gd name="T63" fmla="*/ 142 h 1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2"/>
                <a:gd name="T77" fmla="*/ 1653 w 1653"/>
                <a:gd name="T78" fmla="*/ 142 h 1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w 1653"/>
                <a:gd name="T47" fmla="*/ 0 h 143"/>
                <a:gd name="T48" fmla="*/ 0 w 1653"/>
                <a:gd name="T49" fmla="*/ 0 h 1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3"/>
                <a:gd name="T77" fmla="*/ 1653 w 1653"/>
                <a:gd name="T78" fmla="*/ 143 h 1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3"/>
                <a:gd name="T70" fmla="*/ 0 h 143"/>
                <a:gd name="T71" fmla="*/ 1653 w 1653"/>
                <a:gd name="T72" fmla="*/ 143 h 14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w 1653"/>
                <a:gd name="T51" fmla="*/ 0 h 142"/>
                <a:gd name="T52" fmla="*/ 0 w 1653"/>
                <a:gd name="T53" fmla="*/ 0 h 142"/>
                <a:gd name="T54" fmla="*/ 0 w 1653"/>
                <a:gd name="T55" fmla="*/ 0 h 142"/>
                <a:gd name="T56" fmla="*/ 0 w 1653"/>
                <a:gd name="T57" fmla="*/ 0 h 142"/>
                <a:gd name="T58" fmla="*/ 0 w 1653"/>
                <a:gd name="T59" fmla="*/ 0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53"/>
                <a:gd name="T91" fmla="*/ 0 h 142"/>
                <a:gd name="T92" fmla="*/ 1653 w 1653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3"/>
                <a:gd name="T73" fmla="*/ 0 h 142"/>
                <a:gd name="T74" fmla="*/ 1653 w 1653"/>
                <a:gd name="T75" fmla="*/ 142 h 14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>
                <a:gd name="T0" fmla="*/ 0 w 1284"/>
                <a:gd name="T1" fmla="*/ 0 h 143"/>
                <a:gd name="T2" fmla="*/ 0 w 1284"/>
                <a:gd name="T3" fmla="*/ 0 h 143"/>
                <a:gd name="T4" fmla="*/ 0 w 1284"/>
                <a:gd name="T5" fmla="*/ 0 h 143"/>
                <a:gd name="T6" fmla="*/ 0 w 1284"/>
                <a:gd name="T7" fmla="*/ 0 h 143"/>
                <a:gd name="T8" fmla="*/ 0 w 1284"/>
                <a:gd name="T9" fmla="*/ 0 h 143"/>
                <a:gd name="T10" fmla="*/ 0 w 1284"/>
                <a:gd name="T11" fmla="*/ 0 h 143"/>
                <a:gd name="T12" fmla="*/ 0 w 1284"/>
                <a:gd name="T13" fmla="*/ 0 h 143"/>
                <a:gd name="T14" fmla="*/ 0 w 1284"/>
                <a:gd name="T15" fmla="*/ 0 h 143"/>
                <a:gd name="T16" fmla="*/ 0 w 1284"/>
                <a:gd name="T17" fmla="*/ 0 h 143"/>
                <a:gd name="T18" fmla="*/ 0 w 1284"/>
                <a:gd name="T19" fmla="*/ 0 h 143"/>
                <a:gd name="T20" fmla="*/ 0 w 1284"/>
                <a:gd name="T21" fmla="*/ 0 h 143"/>
                <a:gd name="T22" fmla="*/ 0 w 1284"/>
                <a:gd name="T23" fmla="*/ 0 h 143"/>
                <a:gd name="T24" fmla="*/ 0 w 128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4"/>
                <a:gd name="T40" fmla="*/ 0 h 143"/>
                <a:gd name="T41" fmla="*/ 1284 w 1284"/>
                <a:gd name="T42" fmla="*/ 143 h 1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>
                <a:gd name="T0" fmla="*/ 0 w 1462"/>
                <a:gd name="T1" fmla="*/ 0 h 143"/>
                <a:gd name="T2" fmla="*/ 0 w 1462"/>
                <a:gd name="T3" fmla="*/ 0 h 143"/>
                <a:gd name="T4" fmla="*/ 0 w 1462"/>
                <a:gd name="T5" fmla="*/ 0 h 143"/>
                <a:gd name="T6" fmla="*/ 0 w 1462"/>
                <a:gd name="T7" fmla="*/ 0 h 143"/>
                <a:gd name="T8" fmla="*/ 0 w 1462"/>
                <a:gd name="T9" fmla="*/ 0 h 143"/>
                <a:gd name="T10" fmla="*/ 0 w 1462"/>
                <a:gd name="T11" fmla="*/ 0 h 143"/>
                <a:gd name="T12" fmla="*/ 0 w 1462"/>
                <a:gd name="T13" fmla="*/ 0 h 143"/>
                <a:gd name="T14" fmla="*/ 0 w 1462"/>
                <a:gd name="T15" fmla="*/ 0 h 143"/>
                <a:gd name="T16" fmla="*/ 0 w 1462"/>
                <a:gd name="T17" fmla="*/ 0 h 143"/>
                <a:gd name="T18" fmla="*/ 0 w 1462"/>
                <a:gd name="T19" fmla="*/ 0 h 143"/>
                <a:gd name="T20" fmla="*/ 0 w 1462"/>
                <a:gd name="T21" fmla="*/ 0 h 143"/>
                <a:gd name="T22" fmla="*/ 0 w 1462"/>
                <a:gd name="T23" fmla="*/ 0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62"/>
                <a:gd name="T37" fmla="*/ 0 h 143"/>
                <a:gd name="T38" fmla="*/ 1462 w 1462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>
                <a:gd name="T0" fmla="*/ 0 w 1496"/>
                <a:gd name="T1" fmla="*/ 0 h 142"/>
                <a:gd name="T2" fmla="*/ 0 w 1496"/>
                <a:gd name="T3" fmla="*/ 0 h 142"/>
                <a:gd name="T4" fmla="*/ 0 w 1496"/>
                <a:gd name="T5" fmla="*/ 0 h 142"/>
                <a:gd name="T6" fmla="*/ 0 w 1496"/>
                <a:gd name="T7" fmla="*/ 0 h 142"/>
                <a:gd name="T8" fmla="*/ 0 w 1496"/>
                <a:gd name="T9" fmla="*/ 0 h 142"/>
                <a:gd name="T10" fmla="*/ 0 w 1496"/>
                <a:gd name="T11" fmla="*/ 0 h 142"/>
                <a:gd name="T12" fmla="*/ 0 w 1496"/>
                <a:gd name="T13" fmla="*/ 0 h 142"/>
                <a:gd name="T14" fmla="*/ 0 w 1496"/>
                <a:gd name="T15" fmla="*/ 0 h 142"/>
                <a:gd name="T16" fmla="*/ 0 w 1496"/>
                <a:gd name="T17" fmla="*/ 0 h 142"/>
                <a:gd name="T18" fmla="*/ 0 w 1496"/>
                <a:gd name="T19" fmla="*/ 0 h 142"/>
                <a:gd name="T20" fmla="*/ 0 w 1496"/>
                <a:gd name="T21" fmla="*/ 0 h 142"/>
                <a:gd name="T22" fmla="*/ 0 w 1496"/>
                <a:gd name="T23" fmla="*/ 0 h 142"/>
                <a:gd name="T24" fmla="*/ 0 w 1496"/>
                <a:gd name="T25" fmla="*/ 0 h 1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96"/>
                <a:gd name="T40" fmla="*/ 0 h 142"/>
                <a:gd name="T41" fmla="*/ 1496 w 1496"/>
                <a:gd name="T42" fmla="*/ 142 h 14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>
                <a:gd name="T0" fmla="*/ 0 w 1372"/>
                <a:gd name="T1" fmla="*/ 0 h 142"/>
                <a:gd name="T2" fmla="*/ 0 w 1372"/>
                <a:gd name="T3" fmla="*/ 0 h 142"/>
                <a:gd name="T4" fmla="*/ 0 w 1372"/>
                <a:gd name="T5" fmla="*/ 0 h 142"/>
                <a:gd name="T6" fmla="*/ 0 w 1372"/>
                <a:gd name="T7" fmla="*/ 0 h 142"/>
                <a:gd name="T8" fmla="*/ 0 w 1372"/>
                <a:gd name="T9" fmla="*/ 0 h 142"/>
                <a:gd name="T10" fmla="*/ 0 w 1372"/>
                <a:gd name="T11" fmla="*/ 0 h 142"/>
                <a:gd name="T12" fmla="*/ 0 w 1372"/>
                <a:gd name="T13" fmla="*/ 0 h 142"/>
                <a:gd name="T14" fmla="*/ 0 w 1372"/>
                <a:gd name="T15" fmla="*/ 0 h 142"/>
                <a:gd name="T16" fmla="*/ 0 w 1372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2"/>
                <a:gd name="T28" fmla="*/ 0 h 142"/>
                <a:gd name="T29" fmla="*/ 1372 w 1372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>
                <a:gd name="T0" fmla="*/ 0 w 1250"/>
                <a:gd name="T1" fmla="*/ 0 h 143"/>
                <a:gd name="T2" fmla="*/ 0 w 1250"/>
                <a:gd name="T3" fmla="*/ 0 h 143"/>
                <a:gd name="T4" fmla="*/ 0 w 1250"/>
                <a:gd name="T5" fmla="*/ 0 h 143"/>
                <a:gd name="T6" fmla="*/ 0 w 1250"/>
                <a:gd name="T7" fmla="*/ 0 h 143"/>
                <a:gd name="T8" fmla="*/ 0 w 1250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0"/>
                <a:gd name="T16" fmla="*/ 0 h 143"/>
                <a:gd name="T17" fmla="*/ 1250 w 1250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>
                <a:gd name="T0" fmla="*/ 0 w 1126"/>
                <a:gd name="T1" fmla="*/ 0 h 143"/>
                <a:gd name="T2" fmla="*/ 0 w 1126"/>
                <a:gd name="T3" fmla="*/ 0 h 143"/>
                <a:gd name="T4" fmla="*/ 0 w 1126"/>
                <a:gd name="T5" fmla="*/ 0 h 143"/>
                <a:gd name="T6" fmla="*/ 0 w 1126"/>
                <a:gd name="T7" fmla="*/ 0 h 143"/>
                <a:gd name="T8" fmla="*/ 0 w 112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6"/>
                <a:gd name="T16" fmla="*/ 0 h 143"/>
                <a:gd name="T17" fmla="*/ 1126 w 112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>
                <a:gd name="T0" fmla="*/ 0 w 1003"/>
                <a:gd name="T1" fmla="*/ 0 h 142"/>
                <a:gd name="T2" fmla="*/ 0 w 1003"/>
                <a:gd name="T3" fmla="*/ 0 h 142"/>
                <a:gd name="T4" fmla="*/ 0 w 1003"/>
                <a:gd name="T5" fmla="*/ 0 h 142"/>
                <a:gd name="T6" fmla="*/ 0 w 1003"/>
                <a:gd name="T7" fmla="*/ 0 h 142"/>
                <a:gd name="T8" fmla="*/ 0 w 1003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3"/>
                <a:gd name="T16" fmla="*/ 0 h 142"/>
                <a:gd name="T17" fmla="*/ 1003 w 1003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>
                <a:gd name="T0" fmla="*/ 0 w 879"/>
                <a:gd name="T1" fmla="*/ 0 h 143"/>
                <a:gd name="T2" fmla="*/ 0 w 879"/>
                <a:gd name="T3" fmla="*/ 0 h 143"/>
                <a:gd name="T4" fmla="*/ 0 w 879"/>
                <a:gd name="T5" fmla="*/ 0 h 143"/>
                <a:gd name="T6" fmla="*/ 0 w 879"/>
                <a:gd name="T7" fmla="*/ 0 h 143"/>
                <a:gd name="T8" fmla="*/ 0 w 87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9"/>
                <a:gd name="T16" fmla="*/ 0 h 143"/>
                <a:gd name="T17" fmla="*/ 879 w 87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>
                <a:gd name="T0" fmla="*/ 0 w 756"/>
                <a:gd name="T1" fmla="*/ 0 h 143"/>
                <a:gd name="T2" fmla="*/ 0 w 756"/>
                <a:gd name="T3" fmla="*/ 0 h 143"/>
                <a:gd name="T4" fmla="*/ 0 w 756"/>
                <a:gd name="T5" fmla="*/ 0 h 143"/>
                <a:gd name="T6" fmla="*/ 0 w 756"/>
                <a:gd name="T7" fmla="*/ 0 h 143"/>
                <a:gd name="T8" fmla="*/ 0 w 75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143"/>
                <a:gd name="T17" fmla="*/ 756 w 75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>
                <a:gd name="T0" fmla="*/ 0 w 632"/>
                <a:gd name="T1" fmla="*/ 0 h 142"/>
                <a:gd name="T2" fmla="*/ 0 w 632"/>
                <a:gd name="T3" fmla="*/ 0 h 142"/>
                <a:gd name="T4" fmla="*/ 0 w 632"/>
                <a:gd name="T5" fmla="*/ 0 h 142"/>
                <a:gd name="T6" fmla="*/ 0 w 632"/>
                <a:gd name="T7" fmla="*/ 0 h 142"/>
                <a:gd name="T8" fmla="*/ 0 w 632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142"/>
                <a:gd name="T17" fmla="*/ 632 w 632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>
                <a:gd name="T0" fmla="*/ 0 w 509"/>
                <a:gd name="T1" fmla="*/ 0 h 142"/>
                <a:gd name="T2" fmla="*/ 0 w 509"/>
                <a:gd name="T3" fmla="*/ 0 h 142"/>
                <a:gd name="T4" fmla="*/ 0 w 509"/>
                <a:gd name="T5" fmla="*/ 0 h 142"/>
                <a:gd name="T6" fmla="*/ 0 w 509"/>
                <a:gd name="T7" fmla="*/ 0 h 142"/>
                <a:gd name="T8" fmla="*/ 0 w 509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9"/>
                <a:gd name="T16" fmla="*/ 0 h 142"/>
                <a:gd name="T17" fmla="*/ 509 w 509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>
                <a:gd name="T0" fmla="*/ 0 w 385"/>
                <a:gd name="T1" fmla="*/ 0 h 143"/>
                <a:gd name="T2" fmla="*/ 0 w 385"/>
                <a:gd name="T3" fmla="*/ 0 h 143"/>
                <a:gd name="T4" fmla="*/ 0 w 385"/>
                <a:gd name="T5" fmla="*/ 0 h 143"/>
                <a:gd name="T6" fmla="*/ 0 w 385"/>
                <a:gd name="T7" fmla="*/ 0 h 143"/>
                <a:gd name="T8" fmla="*/ 0 w 385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5"/>
                <a:gd name="T16" fmla="*/ 0 h 143"/>
                <a:gd name="T17" fmla="*/ 385 w 385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>
                <a:gd name="T0" fmla="*/ 0 w 261"/>
                <a:gd name="T1" fmla="*/ 0 h 143"/>
                <a:gd name="T2" fmla="*/ 0 w 261"/>
                <a:gd name="T3" fmla="*/ 0 h 143"/>
                <a:gd name="T4" fmla="*/ 0 w 261"/>
                <a:gd name="T5" fmla="*/ 0 h 143"/>
                <a:gd name="T6" fmla="*/ 0 w 261"/>
                <a:gd name="T7" fmla="*/ 0 h 143"/>
                <a:gd name="T8" fmla="*/ 0 w 261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1"/>
                <a:gd name="T16" fmla="*/ 0 h 143"/>
                <a:gd name="T17" fmla="*/ 261 w 261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>
                <a:gd name="T0" fmla="*/ 0 w 138"/>
                <a:gd name="T1" fmla="*/ 0 h 80"/>
                <a:gd name="T2" fmla="*/ 0 w 138"/>
                <a:gd name="T3" fmla="*/ 0 h 80"/>
                <a:gd name="T4" fmla="*/ 0 w 138"/>
                <a:gd name="T5" fmla="*/ 0 h 80"/>
                <a:gd name="T6" fmla="*/ 0 w 138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80"/>
                <a:gd name="T14" fmla="*/ 138 w 138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>
                <a:gd name="T0" fmla="*/ 0 w 14"/>
                <a:gd name="T1" fmla="*/ 0 h 9"/>
                <a:gd name="T2" fmla="*/ 0 w 14"/>
                <a:gd name="T3" fmla="*/ 0 h 9"/>
                <a:gd name="T4" fmla="*/ 0 w 14"/>
                <a:gd name="T5" fmla="*/ 0 h 9"/>
                <a:gd name="T6" fmla="*/ 0 w 14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9"/>
                <a:gd name="T14" fmla="*/ 14 w 14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>
                <a:gd name="T0" fmla="*/ 0 w 1654"/>
                <a:gd name="T1" fmla="*/ 0 h 1104"/>
                <a:gd name="T2" fmla="*/ 0 w 1654"/>
                <a:gd name="T3" fmla="*/ 0 h 1104"/>
                <a:gd name="T4" fmla="*/ 0 w 1654"/>
                <a:gd name="T5" fmla="*/ 0 h 1104"/>
                <a:gd name="T6" fmla="*/ 0 w 1654"/>
                <a:gd name="T7" fmla="*/ 0 h 1104"/>
                <a:gd name="T8" fmla="*/ 0 w 1654"/>
                <a:gd name="T9" fmla="*/ 0 h 1104"/>
                <a:gd name="T10" fmla="*/ 0 w 1654"/>
                <a:gd name="T11" fmla="*/ 0 h 1104"/>
                <a:gd name="T12" fmla="*/ 0 w 1654"/>
                <a:gd name="T13" fmla="*/ 0 h 1104"/>
                <a:gd name="T14" fmla="*/ 0 w 1654"/>
                <a:gd name="T15" fmla="*/ 0 h 1104"/>
                <a:gd name="T16" fmla="*/ 0 w 1654"/>
                <a:gd name="T17" fmla="*/ 0 h 1104"/>
                <a:gd name="T18" fmla="*/ 0 w 1654"/>
                <a:gd name="T19" fmla="*/ 0 h 1104"/>
                <a:gd name="T20" fmla="*/ 0 w 1654"/>
                <a:gd name="T21" fmla="*/ 0 h 1104"/>
                <a:gd name="T22" fmla="*/ 0 w 1654"/>
                <a:gd name="T23" fmla="*/ 0 h 1104"/>
                <a:gd name="T24" fmla="*/ 0 w 1654"/>
                <a:gd name="T25" fmla="*/ 0 h 1104"/>
                <a:gd name="T26" fmla="*/ 0 w 1654"/>
                <a:gd name="T27" fmla="*/ 0 h 1104"/>
                <a:gd name="T28" fmla="*/ 0 w 1654"/>
                <a:gd name="T29" fmla="*/ 0 h 1104"/>
                <a:gd name="T30" fmla="*/ 0 w 1654"/>
                <a:gd name="T31" fmla="*/ 0 h 1104"/>
                <a:gd name="T32" fmla="*/ 0 w 1654"/>
                <a:gd name="T33" fmla="*/ 0 h 11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04"/>
                <a:gd name="T53" fmla="*/ 1654 w 1654"/>
                <a:gd name="T54" fmla="*/ 1104 h 110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54"/>
                <a:gd name="T67" fmla="*/ 0 h 1113"/>
                <a:gd name="T68" fmla="*/ 1654 w 1654"/>
                <a:gd name="T69" fmla="*/ 1113 h 11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4"/>
                <a:gd name="T58" fmla="*/ 0 h 1113"/>
                <a:gd name="T59" fmla="*/ 1654 w 1654"/>
                <a:gd name="T60" fmla="*/ 1113 h 111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3"/>
                <a:gd name="T71" fmla="*/ 1654 w 1654"/>
                <a:gd name="T72" fmla="*/ 1113 h 11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reeform 53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w 1654"/>
                <a:gd name="T47" fmla="*/ 0 h 1114"/>
                <a:gd name="T48" fmla="*/ 0 w 1654"/>
                <a:gd name="T49" fmla="*/ 0 h 111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4"/>
                <a:gd name="T77" fmla="*/ 1654 w 1654"/>
                <a:gd name="T78" fmla="*/ 1114 h 111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Freeform 54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4"/>
                <a:gd name="T71" fmla="*/ 1654 w 1654"/>
                <a:gd name="T72" fmla="*/ 1114 h 111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13"/>
                <a:gd name="T53" fmla="*/ 1654 w 1654"/>
                <a:gd name="T54" fmla="*/ 1113 h 111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54"/>
                <a:gd name="T55" fmla="*/ 0 h 1113"/>
                <a:gd name="T56" fmla="*/ 1654 w 1654"/>
                <a:gd name="T57" fmla="*/ 1113 h 11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4"/>
                <a:gd name="T43" fmla="*/ 0 h 1113"/>
                <a:gd name="T44" fmla="*/ 1654 w 1654"/>
                <a:gd name="T45" fmla="*/ 1113 h 111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4"/>
                <a:gd name="T32" fmla="*/ 1654 w 1654"/>
                <a:gd name="T33" fmla="*/ 1114 h 1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>
                <a:gd name="T0" fmla="*/ 0 w 1654"/>
                <a:gd name="T1" fmla="*/ 0 h 1115"/>
                <a:gd name="T2" fmla="*/ 0 w 1654"/>
                <a:gd name="T3" fmla="*/ 0 h 1115"/>
                <a:gd name="T4" fmla="*/ 0 w 1654"/>
                <a:gd name="T5" fmla="*/ 0 h 1115"/>
                <a:gd name="T6" fmla="*/ 0 w 1654"/>
                <a:gd name="T7" fmla="*/ 0 h 1115"/>
                <a:gd name="T8" fmla="*/ 0 w 1654"/>
                <a:gd name="T9" fmla="*/ 0 h 1115"/>
                <a:gd name="T10" fmla="*/ 0 w 1654"/>
                <a:gd name="T11" fmla="*/ 0 h 1115"/>
                <a:gd name="T12" fmla="*/ 0 w 1654"/>
                <a:gd name="T13" fmla="*/ 0 h 1115"/>
                <a:gd name="T14" fmla="*/ 0 w 1654"/>
                <a:gd name="T15" fmla="*/ 0 h 1115"/>
                <a:gd name="T16" fmla="*/ 0 w 1654"/>
                <a:gd name="T17" fmla="*/ 0 h 1115"/>
                <a:gd name="T18" fmla="*/ 0 w 1654"/>
                <a:gd name="T19" fmla="*/ 0 h 11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5"/>
                <a:gd name="T32" fmla="*/ 1654 w 1654"/>
                <a:gd name="T33" fmla="*/ 1115 h 11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3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5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>
                <a:gd name="T0" fmla="*/ 0 w 1654"/>
                <a:gd name="T1" fmla="*/ 0 h 1051"/>
                <a:gd name="T2" fmla="*/ 0 w 1654"/>
                <a:gd name="T3" fmla="*/ 0 h 1051"/>
                <a:gd name="T4" fmla="*/ 0 w 1654"/>
                <a:gd name="T5" fmla="*/ 0 h 1051"/>
                <a:gd name="T6" fmla="*/ 0 w 1654"/>
                <a:gd name="T7" fmla="*/ 0 h 1051"/>
                <a:gd name="T8" fmla="*/ 0 w 1654"/>
                <a:gd name="T9" fmla="*/ 0 h 1051"/>
                <a:gd name="T10" fmla="*/ 0 w 1654"/>
                <a:gd name="T11" fmla="*/ 0 h 10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1051"/>
                <a:gd name="T20" fmla="*/ 1654 w 1654"/>
                <a:gd name="T21" fmla="*/ 1051 h 10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>
                <a:gd name="T0" fmla="*/ 0 w 1654"/>
                <a:gd name="T1" fmla="*/ 0 h 971"/>
                <a:gd name="T2" fmla="*/ 0 w 1654"/>
                <a:gd name="T3" fmla="*/ 0 h 971"/>
                <a:gd name="T4" fmla="*/ 0 w 1654"/>
                <a:gd name="T5" fmla="*/ 0 h 971"/>
                <a:gd name="T6" fmla="*/ 0 w 1654"/>
                <a:gd name="T7" fmla="*/ 0 h 971"/>
                <a:gd name="T8" fmla="*/ 0 w 1654"/>
                <a:gd name="T9" fmla="*/ 0 h 971"/>
                <a:gd name="T10" fmla="*/ 0 w 1654"/>
                <a:gd name="T11" fmla="*/ 0 h 9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971"/>
                <a:gd name="T20" fmla="*/ 1654 w 1654"/>
                <a:gd name="T21" fmla="*/ 971 h 9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>
                <a:gd name="T0" fmla="*/ 0 w 3307"/>
                <a:gd name="T1" fmla="*/ 0 h 1908"/>
                <a:gd name="T2" fmla="*/ 0 w 3307"/>
                <a:gd name="T3" fmla="*/ 0 h 1908"/>
                <a:gd name="T4" fmla="*/ 0 w 3307"/>
                <a:gd name="T5" fmla="*/ 0 h 1908"/>
                <a:gd name="T6" fmla="*/ 0 w 3307"/>
                <a:gd name="T7" fmla="*/ 0 h 1908"/>
                <a:gd name="T8" fmla="*/ 0 w 3307"/>
                <a:gd name="T9" fmla="*/ 0 h 1908"/>
                <a:gd name="T10" fmla="*/ 0 w 3307"/>
                <a:gd name="T11" fmla="*/ 0 h 1908"/>
                <a:gd name="T12" fmla="*/ 0 w 3307"/>
                <a:gd name="T13" fmla="*/ 0 h 1908"/>
                <a:gd name="T14" fmla="*/ 0 w 3307"/>
                <a:gd name="T15" fmla="*/ 0 h 1908"/>
                <a:gd name="T16" fmla="*/ 0 w 3307"/>
                <a:gd name="T17" fmla="*/ 0 h 1908"/>
                <a:gd name="T18" fmla="*/ 0 w 3307"/>
                <a:gd name="T19" fmla="*/ 0 h 1908"/>
                <a:gd name="T20" fmla="*/ 0 w 3307"/>
                <a:gd name="T21" fmla="*/ 0 h 1908"/>
                <a:gd name="T22" fmla="*/ 0 w 3307"/>
                <a:gd name="T23" fmla="*/ 0 h 1908"/>
                <a:gd name="T24" fmla="*/ 0 w 3307"/>
                <a:gd name="T25" fmla="*/ 0 h 1908"/>
                <a:gd name="T26" fmla="*/ 0 w 3307"/>
                <a:gd name="T27" fmla="*/ 0 h 1908"/>
                <a:gd name="T28" fmla="*/ 0 w 3307"/>
                <a:gd name="T29" fmla="*/ 0 h 1908"/>
                <a:gd name="T30" fmla="*/ 0 w 3307"/>
                <a:gd name="T31" fmla="*/ 0 h 1908"/>
                <a:gd name="T32" fmla="*/ 0 w 3307"/>
                <a:gd name="T33" fmla="*/ 0 h 1908"/>
                <a:gd name="T34" fmla="*/ 0 w 3307"/>
                <a:gd name="T35" fmla="*/ 0 h 1908"/>
                <a:gd name="T36" fmla="*/ 0 w 3307"/>
                <a:gd name="T37" fmla="*/ 0 h 1908"/>
                <a:gd name="T38" fmla="*/ 0 w 3307"/>
                <a:gd name="T39" fmla="*/ 0 h 1908"/>
                <a:gd name="T40" fmla="*/ 0 w 3307"/>
                <a:gd name="T41" fmla="*/ 0 h 1908"/>
                <a:gd name="T42" fmla="*/ 0 w 3307"/>
                <a:gd name="T43" fmla="*/ 0 h 1908"/>
                <a:gd name="T44" fmla="*/ 0 w 3307"/>
                <a:gd name="T45" fmla="*/ 0 h 1908"/>
                <a:gd name="T46" fmla="*/ 0 w 3307"/>
                <a:gd name="T47" fmla="*/ 0 h 1908"/>
                <a:gd name="T48" fmla="*/ 0 w 3307"/>
                <a:gd name="T49" fmla="*/ 0 h 1908"/>
                <a:gd name="T50" fmla="*/ 0 w 3307"/>
                <a:gd name="T51" fmla="*/ 0 h 1908"/>
                <a:gd name="T52" fmla="*/ 0 w 3307"/>
                <a:gd name="T53" fmla="*/ 0 h 1908"/>
                <a:gd name="T54" fmla="*/ 0 w 3307"/>
                <a:gd name="T55" fmla="*/ 0 h 1908"/>
                <a:gd name="T56" fmla="*/ 0 w 3307"/>
                <a:gd name="T57" fmla="*/ 0 h 1908"/>
                <a:gd name="T58" fmla="*/ 0 w 3307"/>
                <a:gd name="T59" fmla="*/ 0 h 1908"/>
                <a:gd name="T60" fmla="*/ 0 w 3307"/>
                <a:gd name="T61" fmla="*/ 0 h 1908"/>
                <a:gd name="T62" fmla="*/ 0 w 3307"/>
                <a:gd name="T63" fmla="*/ 0 h 1908"/>
                <a:gd name="T64" fmla="*/ 0 w 3307"/>
                <a:gd name="T65" fmla="*/ 0 h 190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307"/>
                <a:gd name="T100" fmla="*/ 0 h 1908"/>
                <a:gd name="T101" fmla="*/ 3307 w 3307"/>
                <a:gd name="T102" fmla="*/ 1908 h 190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Freeform 73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>
                <a:gd name="T0" fmla="*/ 0 w 4045"/>
                <a:gd name="T1" fmla="*/ 0 h 4670"/>
                <a:gd name="T2" fmla="*/ 0 w 4045"/>
                <a:gd name="T3" fmla="*/ 0 h 4670"/>
                <a:gd name="T4" fmla="*/ 0 w 4045"/>
                <a:gd name="T5" fmla="*/ 0 h 4670"/>
                <a:gd name="T6" fmla="*/ 0 w 4045"/>
                <a:gd name="T7" fmla="*/ 0 h 4670"/>
                <a:gd name="T8" fmla="*/ 0 w 4045"/>
                <a:gd name="T9" fmla="*/ 0 h 4670"/>
                <a:gd name="T10" fmla="*/ 0 w 4045"/>
                <a:gd name="T11" fmla="*/ 0 h 4670"/>
                <a:gd name="T12" fmla="*/ 0 w 4045"/>
                <a:gd name="T13" fmla="*/ 0 h 4670"/>
                <a:gd name="T14" fmla="*/ 0 w 4045"/>
                <a:gd name="T15" fmla="*/ 0 h 4670"/>
                <a:gd name="T16" fmla="*/ 0 w 4045"/>
                <a:gd name="T17" fmla="*/ 0 h 4670"/>
                <a:gd name="T18" fmla="*/ 0 w 4045"/>
                <a:gd name="T19" fmla="*/ 0 h 4670"/>
                <a:gd name="T20" fmla="*/ 0 w 4045"/>
                <a:gd name="T21" fmla="*/ 0 h 4670"/>
                <a:gd name="T22" fmla="*/ 0 w 4045"/>
                <a:gd name="T23" fmla="*/ 0 h 4670"/>
                <a:gd name="T24" fmla="*/ 0 w 4045"/>
                <a:gd name="T25" fmla="*/ 0 h 4670"/>
                <a:gd name="T26" fmla="*/ 0 w 4045"/>
                <a:gd name="T27" fmla="*/ 0 h 4670"/>
                <a:gd name="T28" fmla="*/ 0 w 4045"/>
                <a:gd name="T29" fmla="*/ 0 h 4670"/>
                <a:gd name="T30" fmla="*/ 0 w 4045"/>
                <a:gd name="T31" fmla="*/ 0 h 4670"/>
                <a:gd name="T32" fmla="*/ 0 w 4045"/>
                <a:gd name="T33" fmla="*/ 0 h 4670"/>
                <a:gd name="T34" fmla="*/ 0 w 4045"/>
                <a:gd name="T35" fmla="*/ 0 h 4670"/>
                <a:gd name="T36" fmla="*/ 0 w 4045"/>
                <a:gd name="T37" fmla="*/ 0 h 4670"/>
                <a:gd name="T38" fmla="*/ 0 w 4045"/>
                <a:gd name="T39" fmla="*/ 0 h 4670"/>
                <a:gd name="T40" fmla="*/ 0 w 4045"/>
                <a:gd name="T41" fmla="*/ 0 h 4670"/>
                <a:gd name="T42" fmla="*/ 0 w 4045"/>
                <a:gd name="T43" fmla="*/ 0 h 4670"/>
                <a:gd name="T44" fmla="*/ 0 w 4045"/>
                <a:gd name="T45" fmla="*/ 0 h 4670"/>
                <a:gd name="T46" fmla="*/ 0 w 4045"/>
                <a:gd name="T47" fmla="*/ 0 h 4670"/>
                <a:gd name="T48" fmla="*/ 0 w 4045"/>
                <a:gd name="T49" fmla="*/ 0 h 4670"/>
                <a:gd name="T50" fmla="*/ 0 w 4045"/>
                <a:gd name="T51" fmla="*/ 0 h 4670"/>
                <a:gd name="T52" fmla="*/ 0 w 4045"/>
                <a:gd name="T53" fmla="*/ 0 h 4670"/>
                <a:gd name="T54" fmla="*/ 0 w 4045"/>
                <a:gd name="T55" fmla="*/ 0 h 4670"/>
                <a:gd name="T56" fmla="*/ 0 w 4045"/>
                <a:gd name="T57" fmla="*/ 0 h 4670"/>
                <a:gd name="T58" fmla="*/ 0 w 4045"/>
                <a:gd name="T59" fmla="*/ 0 h 4670"/>
                <a:gd name="T60" fmla="*/ 0 w 4045"/>
                <a:gd name="T61" fmla="*/ 0 h 4670"/>
                <a:gd name="T62" fmla="*/ 0 w 4045"/>
                <a:gd name="T63" fmla="*/ 0 h 4670"/>
                <a:gd name="T64" fmla="*/ 0 w 4045"/>
                <a:gd name="T65" fmla="*/ 0 h 4670"/>
                <a:gd name="T66" fmla="*/ 0 w 4045"/>
                <a:gd name="T67" fmla="*/ 0 h 4670"/>
                <a:gd name="T68" fmla="*/ 0 w 4045"/>
                <a:gd name="T69" fmla="*/ 0 h 4670"/>
                <a:gd name="T70" fmla="*/ 0 w 4045"/>
                <a:gd name="T71" fmla="*/ 0 h 4670"/>
                <a:gd name="T72" fmla="*/ 0 w 4045"/>
                <a:gd name="T73" fmla="*/ 0 h 4670"/>
                <a:gd name="T74" fmla="*/ 0 w 4045"/>
                <a:gd name="T75" fmla="*/ 0 h 4670"/>
                <a:gd name="T76" fmla="*/ 0 w 4045"/>
                <a:gd name="T77" fmla="*/ 0 h 4670"/>
                <a:gd name="T78" fmla="*/ 0 w 4045"/>
                <a:gd name="T79" fmla="*/ 0 h 4670"/>
                <a:gd name="T80" fmla="*/ 0 w 4045"/>
                <a:gd name="T81" fmla="*/ 0 h 4670"/>
                <a:gd name="T82" fmla="*/ 0 w 4045"/>
                <a:gd name="T83" fmla="*/ 0 h 4670"/>
                <a:gd name="T84" fmla="*/ 0 w 4045"/>
                <a:gd name="T85" fmla="*/ 0 h 4670"/>
                <a:gd name="T86" fmla="*/ 0 w 4045"/>
                <a:gd name="T87" fmla="*/ 0 h 4670"/>
                <a:gd name="T88" fmla="*/ 0 w 4045"/>
                <a:gd name="T89" fmla="*/ 0 h 4670"/>
                <a:gd name="T90" fmla="*/ 0 w 4045"/>
                <a:gd name="T91" fmla="*/ 0 h 4670"/>
                <a:gd name="T92" fmla="*/ 0 w 4045"/>
                <a:gd name="T93" fmla="*/ 0 h 4670"/>
                <a:gd name="T94" fmla="*/ 0 w 4045"/>
                <a:gd name="T95" fmla="*/ 0 h 4670"/>
                <a:gd name="T96" fmla="*/ 0 w 4045"/>
                <a:gd name="T97" fmla="*/ 0 h 4670"/>
                <a:gd name="T98" fmla="*/ 0 w 4045"/>
                <a:gd name="T99" fmla="*/ 0 h 4670"/>
                <a:gd name="T100" fmla="*/ 0 w 4045"/>
                <a:gd name="T101" fmla="*/ 0 h 4670"/>
                <a:gd name="T102" fmla="*/ 0 w 4045"/>
                <a:gd name="T103" fmla="*/ 0 h 4670"/>
                <a:gd name="T104" fmla="*/ 0 w 4045"/>
                <a:gd name="T105" fmla="*/ 0 h 4670"/>
                <a:gd name="T106" fmla="*/ 0 w 4045"/>
                <a:gd name="T107" fmla="*/ 0 h 4670"/>
                <a:gd name="T108" fmla="*/ 0 w 4045"/>
                <a:gd name="T109" fmla="*/ 0 h 46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045"/>
                <a:gd name="T166" fmla="*/ 0 h 4670"/>
                <a:gd name="T167" fmla="*/ 4045 w 4045"/>
                <a:gd name="T168" fmla="*/ 4670 h 467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7650" name="Picture 2" descr="C:\Users\fabricio\Desktop\Meus Projetos\Recursos\Imagens\Enterprise\Pessoas\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3386" y="2214554"/>
            <a:ext cx="4962525" cy="533400"/>
          </a:xfrm>
          <a:prstGeom prst="rect">
            <a:avLst/>
          </a:prstGeom>
          <a:noFill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3857628"/>
            <a:ext cx="2865827" cy="2143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ela 13"/>
          <p:cNvGraphicFramePr>
            <a:graphicFrameLocks noGrp="1"/>
          </p:cNvGraphicFramePr>
          <p:nvPr/>
        </p:nvGraphicFramePr>
        <p:xfrm>
          <a:off x="142845" y="4092322"/>
          <a:ext cx="8858310" cy="197988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52770"/>
                <a:gridCol w="2952770"/>
                <a:gridCol w="2952770"/>
              </a:tblGrid>
              <a:tr h="358859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Corretude</a:t>
                      </a:r>
                      <a:endParaRPr lang="pt-BR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Completude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Equilíbrio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62934">
                <a:tc>
                  <a:txBody>
                    <a:bodyPr/>
                    <a:lstStyle/>
                    <a:p>
                      <a:pPr algn="ctr"/>
                      <a:endParaRPr lang="pt-BR" sz="18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pt-BR" sz="1800" b="1" dirty="0" smtClean="0">
                          <a:solidFill>
                            <a:srgbClr val="0070C0"/>
                          </a:solidFill>
                        </a:rPr>
                        <a:t>Precisão</a:t>
                      </a:r>
                      <a:endParaRPr lang="pt-BR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pt-BR" sz="1800" b="1" dirty="0" smtClean="0">
                          <a:solidFill>
                            <a:srgbClr val="0070C0"/>
                          </a:solidFill>
                        </a:rPr>
                        <a:t>Revocação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pt-BR" sz="1800" b="1" dirty="0" smtClean="0">
                          <a:solidFill>
                            <a:srgbClr val="0070C0"/>
                          </a:solidFill>
                        </a:rPr>
                        <a:t>Medida-F</a:t>
                      </a:r>
                      <a:endParaRPr lang="pt-BR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404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3" name="Rectangle 2484"/>
          <p:cNvSpPr>
            <a:spLocks noChangeArrowheads="1"/>
          </p:cNvSpPr>
          <p:nvPr/>
        </p:nvSpPr>
        <p:spPr bwMode="auto">
          <a:xfrm>
            <a:off x="0" y="2479676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7" name="Elipse 16"/>
          <p:cNvSpPr/>
          <p:nvPr/>
        </p:nvSpPr>
        <p:spPr bwMode="auto">
          <a:xfrm>
            <a:off x="3402985" y="1428924"/>
            <a:ext cx="4026535" cy="2428704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3" name="Elipse 12"/>
          <p:cNvSpPr/>
          <p:nvPr/>
        </p:nvSpPr>
        <p:spPr bwMode="auto">
          <a:xfrm>
            <a:off x="1571604" y="1428736"/>
            <a:ext cx="4026848" cy="2428892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>
              <a:defRPr/>
            </a:pPr>
            <a:endParaRPr lang="pt-BR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43042" y="2214554"/>
            <a:ext cx="1785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IDEAL</a:t>
            </a:r>
          </a:p>
          <a:p>
            <a:pPr algn="l"/>
            <a:r>
              <a:rPr lang="en-US" sz="1400" dirty="0" err="1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MAPEAMENTOS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  <a:p>
            <a:pPr algn="l"/>
            <a:r>
              <a:rPr lang="en-US" sz="1400" dirty="0" err="1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IDEAIS</a:t>
            </a:r>
            <a:endParaRPr lang="pt-BR" sz="1400" dirty="0" smtClean="0">
              <a:solidFill>
                <a:srgbClr val="FF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584071" y="2085795"/>
            <a:ext cx="1845185" cy="1200329"/>
          </a:xfrm>
          <a:prstGeom prst="rect">
            <a:avLst/>
          </a:prstGeom>
          <a:noFill/>
        </p:spPr>
        <p:txBody>
          <a:bodyPr wrap="none" rtlCol="0">
            <a:prstTxWarp prst="textButton">
              <a:avLst/>
            </a:prstTxWarp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Acertos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 </a:t>
            </a:r>
          </a:p>
          <a:p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do</a:t>
            </a:r>
          </a:p>
          <a:p>
            <a:r>
              <a:rPr lang="en-US" sz="22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Mapeador</a:t>
            </a:r>
            <a:endParaRPr lang="pt-BR" sz="2200" dirty="0">
              <a:solidFill>
                <a:schemeClr val="tx1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715008" y="221474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COMPUTADO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</a:endParaRPr>
          </a:p>
          <a:p>
            <a:pPr algn="l"/>
            <a:r>
              <a:rPr lang="en-US" sz="1400" dirty="0" err="1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MAPEAMENTOS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  <a:p>
            <a:pPr algn="l"/>
            <a:r>
              <a:rPr lang="en-US" sz="1400" dirty="0" err="1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COMPUTADOS</a:t>
            </a:r>
            <a:endParaRPr lang="pt-BR" sz="1400" dirty="0" smtClean="0">
              <a:solidFill>
                <a:srgbClr val="FF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15028" y="857232"/>
            <a:ext cx="6440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AVALIAÇÃO: </a:t>
            </a:r>
            <a:r>
              <a:rPr lang="pt-BR" b="1" dirty="0" smtClean="0">
                <a:solidFill>
                  <a:schemeClr val="accent2">
                    <a:lumMod val="25000"/>
                  </a:schemeClr>
                </a:solidFill>
                <a:latin typeface="Arial" charset="0"/>
              </a:rPr>
              <a:t>QUALIDADE DE RESPOSTA</a:t>
            </a:r>
            <a:endParaRPr lang="pt-BR" sz="1600" b="1" dirty="0" smtClean="0">
              <a:solidFill>
                <a:schemeClr val="accent2">
                  <a:lumMod val="25000"/>
                </a:schemeClr>
              </a:solidFill>
              <a:latin typeface="Arial" charset="0"/>
            </a:endParaRPr>
          </a:p>
        </p:txBody>
      </p:sp>
      <p:pic>
        <p:nvPicPr>
          <p:cNvPr id="10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graphicFrame>
        <p:nvGraphicFramePr>
          <p:cNvPr id="11" name="Objeto 10"/>
          <p:cNvGraphicFramePr>
            <a:graphicFrameLocks noChangeAspect="1"/>
          </p:cNvGraphicFramePr>
          <p:nvPr/>
        </p:nvGraphicFramePr>
        <p:xfrm>
          <a:off x="709613" y="5109842"/>
          <a:ext cx="2084387" cy="749300"/>
        </p:xfrm>
        <a:graphic>
          <a:graphicData uri="http://schemas.openxmlformats.org/presentationml/2006/ole">
            <p:oleObj spid="_x0000_s70658" name="Equação" r:id="rId4" imgW="1307880" imgH="469800" progId="Equation.3">
              <p:embed/>
            </p:oleObj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6357938" y="5097142"/>
          <a:ext cx="2411412" cy="749300"/>
        </p:xfrm>
        <a:graphic>
          <a:graphicData uri="http://schemas.openxmlformats.org/presentationml/2006/ole">
            <p:oleObj spid="_x0000_s70660" name="Equação" r:id="rId5" imgW="1523880" imgH="469800" progId="Equation.3">
              <p:embed/>
            </p:oleObj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3335338" y="5057775"/>
          <a:ext cx="2414587" cy="869950"/>
        </p:xfrm>
        <a:graphic>
          <a:graphicData uri="http://schemas.openxmlformats.org/presentationml/2006/ole">
            <p:oleObj spid="_x0000_s70661" name="Equação" r:id="rId6" imgW="1307880" imgH="46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6532563" y="6224587"/>
            <a:ext cx="1905000" cy="457200"/>
          </a:xfrm>
        </p:spPr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graphicFrame>
        <p:nvGraphicFramePr>
          <p:cNvPr id="4" name="Gráfico 3"/>
          <p:cNvGraphicFramePr/>
          <p:nvPr/>
        </p:nvGraphicFramePr>
        <p:xfrm>
          <a:off x="1714480" y="1500174"/>
          <a:ext cx="5662370" cy="3028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500166" y="4500570"/>
          <a:ext cx="6096000" cy="1542288"/>
        </p:xfrm>
        <a:graphic>
          <a:graphicData uri="http://schemas.openxmlformats.org/drawingml/2006/table">
            <a:tbl>
              <a:tblPr/>
              <a:tblGrid>
                <a:gridCol w="1371600"/>
                <a:gridCol w="447446"/>
                <a:gridCol w="448666"/>
                <a:gridCol w="448666"/>
                <a:gridCol w="447446"/>
                <a:gridCol w="449885"/>
                <a:gridCol w="449885"/>
                <a:gridCol w="447446"/>
                <a:gridCol w="449885"/>
                <a:gridCol w="449885"/>
                <a:gridCol w="685190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CLASSIFICADOR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i="1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Arial"/>
                        </a:rPr>
                        <a:t>SOBREPOSIÇÃO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BC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i="1">
                          <a:solidFill>
                            <a:srgbClr val="000000"/>
                          </a:solidFill>
                          <a:latin typeface="Cambria"/>
                          <a:ea typeface="Calibri"/>
                          <a:cs typeface="Arial"/>
                        </a:rPr>
                        <a:t>SIMILARIDADE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BC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i="1">
                          <a:solidFill>
                            <a:srgbClr val="000000"/>
                          </a:solidFill>
                          <a:latin typeface="Cambria"/>
                          <a:ea typeface="Calibri"/>
                          <a:cs typeface="Arial"/>
                        </a:rPr>
                        <a:t>MAPEAMENTO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BC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TEMPO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err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k-NN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6.79s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Naive Bayes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0.61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0.68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0.17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19.83s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NB-Shrinkage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0.77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0.90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0.61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0.82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0.76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0.79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19.19s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err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SVM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20.22s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Máxima Entropia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20.408s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err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TF-IDF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0.34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5.84s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6" name="Retângulo 5"/>
          <p:cNvSpPr/>
          <p:nvPr/>
        </p:nvSpPr>
        <p:spPr bwMode="auto">
          <a:xfrm>
            <a:off x="2928926" y="5070795"/>
            <a:ext cx="357190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3357554" y="5251771"/>
            <a:ext cx="357190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ângulo 7"/>
          <p:cNvSpPr/>
          <p:nvPr/>
        </p:nvSpPr>
        <p:spPr bwMode="auto">
          <a:xfrm>
            <a:off x="3805232" y="5070795"/>
            <a:ext cx="357190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ângulo 8"/>
          <p:cNvSpPr/>
          <p:nvPr/>
        </p:nvSpPr>
        <p:spPr bwMode="auto">
          <a:xfrm>
            <a:off x="4267197" y="5256534"/>
            <a:ext cx="1209677" cy="2143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tângulo 9"/>
          <p:cNvSpPr/>
          <p:nvPr/>
        </p:nvSpPr>
        <p:spPr bwMode="auto">
          <a:xfrm>
            <a:off x="5629289" y="5270196"/>
            <a:ext cx="1209677" cy="2143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ângulo 10"/>
          <p:cNvSpPr/>
          <p:nvPr/>
        </p:nvSpPr>
        <p:spPr bwMode="auto">
          <a:xfrm>
            <a:off x="7105650" y="5841046"/>
            <a:ext cx="466726" cy="2095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68706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Avaliação Geral por Classificador</a:t>
            </a:r>
            <a:endParaRPr lang="pt-BR" sz="2000" b="1" dirty="0"/>
          </a:p>
        </p:txBody>
      </p:sp>
      <p:sp>
        <p:nvSpPr>
          <p:cNvPr id="13" name="Retângulo 12"/>
          <p:cNvSpPr/>
          <p:nvPr/>
        </p:nvSpPr>
        <p:spPr bwMode="auto">
          <a:xfrm>
            <a:off x="1428728" y="5269365"/>
            <a:ext cx="1209677" cy="2143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graphicFrame>
        <p:nvGraphicFramePr>
          <p:cNvPr id="4" name="Gráfico 3"/>
          <p:cNvGraphicFramePr/>
          <p:nvPr/>
        </p:nvGraphicFramePr>
        <p:xfrm>
          <a:off x="2000232" y="1714488"/>
          <a:ext cx="5143536" cy="2792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524000" y="4668157"/>
          <a:ext cx="6096001" cy="1420241"/>
        </p:xfrm>
        <a:graphic>
          <a:graphicData uri="http://schemas.openxmlformats.org/drawingml/2006/table">
            <a:tbl>
              <a:tblPr/>
              <a:tblGrid>
                <a:gridCol w="1022909"/>
                <a:gridCol w="558394"/>
                <a:gridCol w="1016813"/>
                <a:gridCol w="703478"/>
                <a:gridCol w="820522"/>
                <a:gridCol w="1003402"/>
                <a:gridCol w="970483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9756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9801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9736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193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180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10090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0.82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0.76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0.79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1° Iteração com NB-Shrinkage</a:t>
            </a:r>
          </a:p>
          <a:p>
            <a:endParaRPr lang="pt-BR" sz="2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1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graphicFrame>
        <p:nvGraphicFramePr>
          <p:cNvPr id="4" name="Gráfico 3"/>
          <p:cNvGraphicFramePr/>
          <p:nvPr/>
        </p:nvGraphicFramePr>
        <p:xfrm>
          <a:off x="2000232" y="1714488"/>
          <a:ext cx="5143536" cy="2792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524000" y="4668157"/>
          <a:ext cx="6096001" cy="1420241"/>
        </p:xfrm>
        <a:graphic>
          <a:graphicData uri="http://schemas.openxmlformats.org/drawingml/2006/table">
            <a:tbl>
              <a:tblPr/>
              <a:tblGrid>
                <a:gridCol w="1022909"/>
                <a:gridCol w="558394"/>
                <a:gridCol w="1016813"/>
                <a:gridCol w="703478"/>
                <a:gridCol w="820522"/>
                <a:gridCol w="1003402"/>
                <a:gridCol w="970483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9756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9764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9717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137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263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10104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0.89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0.80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0.84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2° Iteração com NB-Shrinkage</a:t>
            </a:r>
          </a:p>
          <a:p>
            <a:endParaRPr lang="pt-BR" sz="2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2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graphicFrame>
        <p:nvGraphicFramePr>
          <p:cNvPr id="4" name="Gráfico 3"/>
          <p:cNvGraphicFramePr/>
          <p:nvPr/>
        </p:nvGraphicFramePr>
        <p:xfrm>
          <a:off x="2000232" y="1714488"/>
          <a:ext cx="5143536" cy="2792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524000" y="4668157"/>
          <a:ext cx="6096001" cy="1420241"/>
        </p:xfrm>
        <a:graphic>
          <a:graphicData uri="http://schemas.openxmlformats.org/drawingml/2006/table">
            <a:tbl>
              <a:tblPr/>
              <a:tblGrid>
                <a:gridCol w="1022909"/>
                <a:gridCol w="558394"/>
                <a:gridCol w="1016813"/>
                <a:gridCol w="703478"/>
                <a:gridCol w="820522"/>
                <a:gridCol w="1003402"/>
                <a:gridCol w="970483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9762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9717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137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266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10111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3° Iteração com NB-Shrinkage</a:t>
            </a:r>
          </a:p>
          <a:p>
            <a:endParaRPr lang="pt-BR" sz="2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3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graphicFrame>
        <p:nvGraphicFramePr>
          <p:cNvPr id="5" name="Gráfico 4"/>
          <p:cNvGraphicFramePr/>
          <p:nvPr/>
        </p:nvGraphicFramePr>
        <p:xfrm>
          <a:off x="2500298" y="3500438"/>
          <a:ext cx="4214809" cy="278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áfico 7"/>
          <p:cNvGraphicFramePr/>
          <p:nvPr/>
        </p:nvGraphicFramePr>
        <p:xfrm>
          <a:off x="4929190" y="785794"/>
          <a:ext cx="4214810" cy="278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áfico 9"/>
          <p:cNvGraphicFramePr/>
          <p:nvPr/>
        </p:nvGraphicFramePr>
        <p:xfrm>
          <a:off x="0" y="785795"/>
          <a:ext cx="4214810" cy="2786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3" y="2071678"/>
            <a:ext cx="7144504" cy="205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/>
          <p:cNvSpPr/>
          <p:nvPr/>
        </p:nvSpPr>
        <p:spPr>
          <a:xfrm>
            <a:off x="0" y="68706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Com Diferentes Classificadores</a:t>
            </a:r>
            <a:endParaRPr lang="pt-BR" sz="2000" b="1" dirty="0"/>
          </a:p>
        </p:txBody>
      </p:sp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429132"/>
            <a:ext cx="7143801" cy="205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2571736" y="1643050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Mapeamento por Classificador</a:t>
            </a:r>
            <a:endParaRPr lang="pt-BR" sz="20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643042" y="4029022"/>
            <a:ext cx="5897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Mapeamento por Combinação de Classificador</a:t>
            </a:r>
            <a:endParaRPr lang="pt-BR" sz="20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 bwMode="auto">
          <a:xfrm>
            <a:off x="2857488" y="2928934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ângulo 10"/>
          <p:cNvSpPr/>
          <p:nvPr/>
        </p:nvSpPr>
        <p:spPr bwMode="auto">
          <a:xfrm>
            <a:off x="4643438" y="2928934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tângulo 11"/>
          <p:cNvSpPr/>
          <p:nvPr/>
        </p:nvSpPr>
        <p:spPr bwMode="auto">
          <a:xfrm>
            <a:off x="6357950" y="2928934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tângulo 12"/>
          <p:cNvSpPr/>
          <p:nvPr/>
        </p:nvSpPr>
        <p:spPr bwMode="auto">
          <a:xfrm>
            <a:off x="3071802" y="5095824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tângulo 13"/>
          <p:cNvSpPr/>
          <p:nvPr/>
        </p:nvSpPr>
        <p:spPr bwMode="auto">
          <a:xfrm>
            <a:off x="4786314" y="5286388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tângulo 14"/>
          <p:cNvSpPr/>
          <p:nvPr/>
        </p:nvSpPr>
        <p:spPr bwMode="auto">
          <a:xfrm>
            <a:off x="6429388" y="5667328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785918" y="4572008"/>
          <a:ext cx="6096001" cy="1420241"/>
        </p:xfrm>
        <a:graphic>
          <a:graphicData uri="http://schemas.openxmlformats.org/drawingml/2006/table">
            <a:tbl>
              <a:tblPr/>
              <a:tblGrid>
                <a:gridCol w="1021894"/>
                <a:gridCol w="558506"/>
                <a:gridCol w="1017016"/>
                <a:gridCol w="703619"/>
                <a:gridCol w="820686"/>
                <a:gridCol w="1003603"/>
                <a:gridCol w="970677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0.82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0.87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Gráfico 8"/>
          <p:cNvGraphicFramePr/>
          <p:nvPr/>
        </p:nvGraphicFramePr>
        <p:xfrm>
          <a:off x="2143108" y="1643050"/>
          <a:ext cx="5143536" cy="279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ângulo 10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DISEASE1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DISEASE2</a:t>
            </a:r>
          </a:p>
          <a:p>
            <a:r>
              <a:rPr lang="pt-BR" sz="2000" b="1" dirty="0" smtClean="0"/>
              <a:t>2° Iteração com NB-Shrinkage</a:t>
            </a:r>
          </a:p>
          <a:p>
            <a:endParaRPr lang="pt-BR" sz="2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2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5"/>
          <p:cNvGrpSpPr/>
          <p:nvPr/>
        </p:nvGrpSpPr>
        <p:grpSpPr>
          <a:xfrm>
            <a:off x="35781" y="1285860"/>
            <a:ext cx="3045060" cy="1947885"/>
            <a:chOff x="3862444" y="2500306"/>
            <a:chExt cx="3024146" cy="1934507"/>
          </a:xfrm>
        </p:grpSpPr>
        <p:pic>
          <p:nvPicPr>
            <p:cNvPr id="1027" name="Picture 3" descr="C:\Users\fabricio\AppData\Local\Magentic\Runtime\wp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00562" y="2500306"/>
              <a:ext cx="2386028" cy="17875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3862444" y="3511483"/>
              <a:ext cx="1904047" cy="923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5400" b="1" dirty="0">
                  <a:solidFill>
                    <a:srgbClr val="000000"/>
                  </a:solidFill>
                  <a:latin typeface="Arial Black" pitchFamily="34" charset="0"/>
                </a:rPr>
                <a:t>O</a:t>
              </a:r>
              <a:r>
                <a:rPr lang="pt-BR" sz="5400" b="1" dirty="0">
                  <a:solidFill>
                    <a:schemeClr val="bg1"/>
                  </a:solidFill>
                  <a:latin typeface="Arial Black" pitchFamily="34" charset="0"/>
                </a:rPr>
                <a:t>WL</a:t>
              </a:r>
            </a:p>
          </p:txBody>
        </p:sp>
      </p:grpSp>
      <p:sp>
        <p:nvSpPr>
          <p:cNvPr id="102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B8A60F-BAAA-4BA9-B5E4-B96FF96E63DC}" type="slidenum">
              <a:rPr lang="pt-BR" smtClean="0"/>
              <a:pPr/>
              <a:t>4</a:t>
            </a:fld>
            <a:endParaRPr lang="pt-BR" smtClean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-142908" y="3255909"/>
            <a:ext cx="9429816" cy="37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	  PROBLEMA</a:t>
            </a:r>
            <a:endParaRPr lang="pt-BR" sz="800" b="1" dirty="0">
              <a:solidFill>
                <a:srgbClr val="000000"/>
              </a:solidFill>
              <a:latin typeface="Arial" charset="0"/>
            </a:endParaRPr>
          </a:p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endParaRPr lang="pt-BR" sz="1000" b="1" dirty="0">
              <a:latin typeface="Arial" charset="0"/>
            </a:endParaRPr>
          </a:p>
          <a:p>
            <a:pPr marL="366713" indent="-188913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Sobrecarga de Informação: </a:t>
            </a:r>
            <a:r>
              <a:rPr lang="pt-BR" sz="1800" b="1" dirty="0" smtClean="0">
                <a:solidFill>
                  <a:srgbClr val="000000"/>
                </a:solidFill>
              </a:rPr>
              <a:t>Sistemas grandes e complexos </a:t>
            </a:r>
            <a:r>
              <a:rPr lang="pt-BR" sz="1800" dirty="0" smtClean="0">
                <a:solidFill>
                  <a:srgbClr val="000000"/>
                </a:solidFill>
              </a:rPr>
              <a:t>para </a:t>
            </a:r>
            <a:r>
              <a:rPr lang="pt-BR" sz="1800" dirty="0" smtClean="0">
                <a:solidFill>
                  <a:srgbClr val="000000"/>
                </a:solidFill>
              </a:rPr>
              <a:t>armazenar, </a:t>
            </a:r>
            <a:r>
              <a:rPr lang="pt-BR" sz="1800" dirty="0" smtClean="0">
                <a:solidFill>
                  <a:srgbClr val="000000"/>
                </a:solidFill>
              </a:rPr>
              <a:t>organizar e recuperar </a:t>
            </a:r>
            <a:r>
              <a:rPr lang="pt-BR" sz="1800" b="1" dirty="0" smtClean="0">
                <a:solidFill>
                  <a:srgbClr val="000000"/>
                </a:solidFill>
              </a:rPr>
              <a:t>conhecimento</a:t>
            </a:r>
            <a:r>
              <a:rPr lang="pt-BR" sz="1800" dirty="0" smtClean="0">
                <a:solidFill>
                  <a:srgbClr val="000000"/>
                </a:solidFill>
              </a:rPr>
              <a:t> de diferentes domínios.</a:t>
            </a: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endParaRPr lang="pt-BR" sz="800" dirty="0" smtClean="0">
              <a:solidFill>
                <a:srgbClr val="545472"/>
              </a:solidFill>
            </a:endParaRP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Conhecimento Local: </a:t>
            </a:r>
            <a:r>
              <a:rPr lang="pt-BR" sz="1800" dirty="0" smtClean="0">
                <a:solidFill>
                  <a:srgbClr val="000000"/>
                </a:solidFill>
              </a:rPr>
              <a:t>Sistemas usando </a:t>
            </a:r>
            <a:r>
              <a:rPr lang="pt-BR" sz="1800" b="1" dirty="0" smtClean="0">
                <a:solidFill>
                  <a:srgbClr val="000000"/>
                </a:solidFill>
              </a:rPr>
              <a:t>ontologias</a:t>
            </a:r>
            <a:r>
              <a:rPr lang="pt-BR" sz="1800" dirty="0" smtClean="0">
                <a:solidFill>
                  <a:srgbClr val="000000"/>
                </a:solidFill>
              </a:rPr>
              <a:t> </a:t>
            </a:r>
            <a:r>
              <a:rPr lang="pt-BR" sz="1800" b="1" dirty="0" smtClean="0">
                <a:solidFill>
                  <a:srgbClr val="000000"/>
                </a:solidFill>
              </a:rPr>
              <a:t>locais</a:t>
            </a:r>
            <a:r>
              <a:rPr lang="pt-BR" sz="1800" dirty="0" smtClean="0">
                <a:solidFill>
                  <a:srgbClr val="000000"/>
                </a:solidFill>
              </a:rPr>
              <a:t> para representar conhecimento.</a:t>
            </a: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endParaRPr lang="pt-BR" sz="800" dirty="0" smtClean="0">
              <a:solidFill>
                <a:srgbClr val="545472"/>
              </a:solidFill>
            </a:endParaRP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Heterogeneidade Semântica</a:t>
            </a:r>
            <a:r>
              <a:rPr lang="pt-BR" sz="1800" dirty="0" smtClean="0">
                <a:solidFill>
                  <a:srgbClr val="545472"/>
                </a:solidFill>
              </a:rPr>
              <a:t>: </a:t>
            </a:r>
            <a:r>
              <a:rPr lang="pt-BR" sz="1800" dirty="0" smtClean="0">
                <a:solidFill>
                  <a:srgbClr val="000000"/>
                </a:solidFill>
              </a:rPr>
              <a:t>Ontologias locais diferentes, porém associadas a </a:t>
            </a:r>
            <a:r>
              <a:rPr lang="pt-BR" sz="1800" b="1" dirty="0" smtClean="0">
                <a:solidFill>
                  <a:srgbClr val="000000"/>
                </a:solidFill>
              </a:rPr>
              <a:t>domínios correlatos</a:t>
            </a:r>
            <a:r>
              <a:rPr lang="pt-BR" sz="1800" dirty="0" smtClean="0">
                <a:solidFill>
                  <a:srgbClr val="000000"/>
                </a:solidFill>
              </a:rPr>
              <a:t>, dificultam a </a:t>
            </a:r>
            <a:r>
              <a:rPr lang="pt-BR" sz="1800" b="1" dirty="0" smtClean="0">
                <a:solidFill>
                  <a:srgbClr val="000000"/>
                </a:solidFill>
              </a:rPr>
              <a:t>interoperabilidade</a:t>
            </a:r>
            <a:r>
              <a:rPr lang="pt-BR" sz="1800" dirty="0" smtClean="0">
                <a:solidFill>
                  <a:srgbClr val="000000"/>
                </a:solidFill>
              </a:rPr>
              <a:t> entre sistemas.</a:t>
            </a: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endParaRPr lang="pt-BR" sz="800" dirty="0" smtClean="0">
              <a:solidFill>
                <a:srgbClr val="545472"/>
              </a:solidFill>
            </a:endParaRPr>
          </a:p>
          <a:p>
            <a:pPr marL="366713" lvl="0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Integração de Informação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pt-BR" sz="1800" dirty="0" smtClean="0">
                <a:solidFill>
                  <a:srgbClr val="000000"/>
                </a:solidFill>
              </a:rPr>
              <a:t>problemas são freqüentemente chamados de </a:t>
            </a:r>
            <a:r>
              <a:rPr lang="pt-BR" sz="1800" b="1" dirty="0" smtClean="0">
                <a:solidFill>
                  <a:srgbClr val="000000"/>
                </a:solidFill>
              </a:rPr>
              <a:t>Casamento</a:t>
            </a:r>
            <a:r>
              <a:rPr lang="pt-BR" sz="1800" dirty="0" smtClean="0">
                <a:solidFill>
                  <a:srgbClr val="000000"/>
                </a:solidFill>
              </a:rPr>
              <a:t>, </a:t>
            </a:r>
            <a:r>
              <a:rPr lang="pt-BR" sz="1800" b="1" dirty="0" smtClean="0">
                <a:solidFill>
                  <a:srgbClr val="000000"/>
                </a:solidFill>
              </a:rPr>
              <a:t>Alinhamento</a:t>
            </a:r>
            <a:r>
              <a:rPr lang="pt-BR" sz="1800" dirty="0" smtClean="0">
                <a:solidFill>
                  <a:srgbClr val="000000"/>
                </a:solidFill>
              </a:rPr>
              <a:t>, </a:t>
            </a:r>
            <a:r>
              <a:rPr lang="pt-BR" sz="1800" b="1" dirty="0" smtClean="0">
                <a:solidFill>
                  <a:srgbClr val="000000"/>
                </a:solidFill>
              </a:rPr>
              <a:t>Mapeamento</a:t>
            </a:r>
            <a:r>
              <a:rPr lang="pt-BR" sz="1800" dirty="0" smtClean="0">
                <a:solidFill>
                  <a:srgbClr val="000000"/>
                </a:solidFill>
              </a:rPr>
              <a:t> ou </a:t>
            </a:r>
            <a:r>
              <a:rPr lang="pt-BR" sz="1800" b="1" dirty="0" smtClean="0">
                <a:solidFill>
                  <a:srgbClr val="000000"/>
                </a:solidFill>
              </a:rPr>
              <a:t>Fusão</a:t>
            </a:r>
            <a:r>
              <a:rPr lang="pt-BR" sz="1800" dirty="0" smtClean="0">
                <a:solidFill>
                  <a:srgbClr val="000000"/>
                </a:solidFill>
              </a:rPr>
              <a:t>.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366713" indent="-192088" algn="l">
              <a:buFontTx/>
              <a:buChar char="•"/>
              <a:tabLst>
                <a:tab pos="449263" algn="l"/>
                <a:tab pos="7175500" algn="l"/>
              </a:tabLst>
              <a:defRPr/>
            </a:pPr>
            <a:endParaRPr lang="en-US" dirty="0"/>
          </a:p>
          <a:p>
            <a:pPr marL="366713" indent="-192088" algn="l">
              <a:tabLst>
                <a:tab pos="449263" algn="l"/>
                <a:tab pos="7175500" algn="l"/>
              </a:tabLst>
              <a:defRPr/>
            </a:pPr>
            <a:endParaRPr lang="en-US" dirty="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3175" y="14363700"/>
            <a:ext cx="87788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3071834" y="1812185"/>
            <a:ext cx="6429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177800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dirty="0" smtClean="0">
                <a:solidFill>
                  <a:srgbClr val="000000"/>
                </a:solidFill>
              </a:rPr>
              <a:t>São</a:t>
            </a:r>
            <a:r>
              <a:rPr lang="pt-BR" dirty="0" smtClean="0"/>
              <a:t> </a:t>
            </a: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ONTOLOGIAS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 </a:t>
            </a:r>
            <a:r>
              <a:rPr lang="pt-BR" dirty="0" smtClean="0">
                <a:solidFill>
                  <a:srgbClr val="000000"/>
                </a:solidFill>
              </a:rPr>
              <a:t>e seus </a:t>
            </a: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CONCEITOS </a:t>
            </a:r>
            <a:endParaRPr lang="pt-BR" dirty="0" smtClean="0">
              <a:solidFill>
                <a:srgbClr val="0070C0"/>
              </a:solidFill>
            </a:endParaRPr>
          </a:p>
          <a:p>
            <a:pPr marL="355600" indent="-177800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dirty="0" smtClean="0">
                <a:solidFill>
                  <a:srgbClr val="000000"/>
                </a:solidFill>
              </a:rPr>
              <a:t>Adotamos</a:t>
            </a:r>
            <a:r>
              <a:rPr lang="pt-BR" dirty="0" smtClean="0"/>
              <a:t> </a:t>
            </a: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OWL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 </a:t>
            </a:r>
            <a:r>
              <a:rPr lang="pt-BR" dirty="0" smtClean="0">
                <a:solidFill>
                  <a:srgbClr val="000000"/>
                </a:solidFill>
              </a:rPr>
              <a:t>para especificar ontologias</a:t>
            </a: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215028" y="728190"/>
            <a:ext cx="3714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OBJETOS DE ESTUDO</a:t>
            </a:r>
          </a:p>
        </p:txBody>
      </p:sp>
      <p:pic>
        <p:nvPicPr>
          <p:cNvPr id="92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761227"/>
            <a:ext cx="209550" cy="304800"/>
          </a:xfrm>
          <a:prstGeom prst="rect">
            <a:avLst/>
          </a:prstGeom>
          <a:noFill/>
        </p:spPr>
      </p:pic>
      <p:pic>
        <p:nvPicPr>
          <p:cNvPr id="93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3338514"/>
            <a:ext cx="20955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CORNELL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WASHINGTON</a:t>
            </a:r>
          </a:p>
          <a:p>
            <a:r>
              <a:rPr lang="pt-BR" sz="2000" b="1" dirty="0" smtClean="0"/>
              <a:t>1° Iteração com NB-Shrinkage</a:t>
            </a:r>
          </a:p>
          <a:p>
            <a:endParaRPr lang="pt-BR" sz="2000" b="1" dirty="0"/>
          </a:p>
        </p:txBody>
      </p:sp>
      <p:graphicFrame>
        <p:nvGraphicFramePr>
          <p:cNvPr id="5" name="Gráfico 4"/>
          <p:cNvGraphicFramePr/>
          <p:nvPr/>
        </p:nvGraphicFramePr>
        <p:xfrm>
          <a:off x="2143108" y="1643050"/>
          <a:ext cx="5143536" cy="279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1785918" y="4572008"/>
          <a:ext cx="6096001" cy="1420241"/>
        </p:xfrm>
        <a:graphic>
          <a:graphicData uri="http://schemas.openxmlformats.org/drawingml/2006/table">
            <a:tbl>
              <a:tblPr/>
              <a:tblGrid>
                <a:gridCol w="1021894"/>
                <a:gridCol w="558506"/>
                <a:gridCol w="1017016"/>
                <a:gridCol w="703619"/>
                <a:gridCol w="820686"/>
                <a:gridCol w="1003603"/>
                <a:gridCol w="970677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506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506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506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49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74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74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74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651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651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651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1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RUSSIA1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RUSSIA2</a:t>
            </a:r>
          </a:p>
          <a:p>
            <a:r>
              <a:rPr lang="pt-BR" sz="2000" b="1" dirty="0" smtClean="0"/>
              <a:t>1° Iteração com NB-Shrinkage</a:t>
            </a:r>
          </a:p>
          <a:p>
            <a:endParaRPr lang="pt-BR" sz="2000" b="1" dirty="0"/>
          </a:p>
        </p:txBody>
      </p:sp>
      <p:graphicFrame>
        <p:nvGraphicFramePr>
          <p:cNvPr id="4" name="Gráfico 3"/>
          <p:cNvGraphicFramePr/>
          <p:nvPr/>
        </p:nvGraphicFramePr>
        <p:xfrm>
          <a:off x="2143108" y="1643050"/>
          <a:ext cx="5143536" cy="279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785918" y="4572008"/>
          <a:ext cx="6096001" cy="1420241"/>
        </p:xfrm>
        <a:graphic>
          <a:graphicData uri="http://schemas.openxmlformats.org/drawingml/2006/table">
            <a:tbl>
              <a:tblPr/>
              <a:tblGrid>
                <a:gridCol w="1021894"/>
                <a:gridCol w="558506"/>
                <a:gridCol w="1017016"/>
                <a:gridCol w="703619"/>
                <a:gridCol w="820686"/>
                <a:gridCol w="1003603"/>
                <a:gridCol w="970677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22908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22719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22246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0.97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101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0.19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952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827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532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0.64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460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769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41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24462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24462   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23211         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1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RUSSIA1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RUSSIA2</a:t>
            </a:r>
          </a:p>
          <a:p>
            <a:r>
              <a:rPr lang="pt-BR" sz="2000" b="1" dirty="0" smtClean="0"/>
              <a:t>1° Iteração com NB-Shrinkage + </a:t>
            </a:r>
            <a:r>
              <a:rPr lang="pt-BR" sz="2000" b="1" dirty="0" err="1" smtClean="0"/>
              <a:t>NaiveBays</a:t>
            </a:r>
            <a:endParaRPr lang="pt-BR" sz="2000" b="1" dirty="0" smtClean="0"/>
          </a:p>
          <a:p>
            <a:endParaRPr lang="pt-BR" sz="2000" b="1" dirty="0"/>
          </a:p>
        </p:txBody>
      </p:sp>
      <p:graphicFrame>
        <p:nvGraphicFramePr>
          <p:cNvPr id="4" name="Gráfico 3"/>
          <p:cNvGraphicFramePr/>
          <p:nvPr/>
        </p:nvGraphicFramePr>
        <p:xfrm>
          <a:off x="2143108" y="1643050"/>
          <a:ext cx="5143536" cy="279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785918" y="4572008"/>
          <a:ext cx="6096001" cy="1420241"/>
        </p:xfrm>
        <a:graphic>
          <a:graphicData uri="http://schemas.openxmlformats.org/drawingml/2006/table">
            <a:tbl>
              <a:tblPr/>
              <a:tblGrid>
                <a:gridCol w="1021894"/>
                <a:gridCol w="558506"/>
                <a:gridCol w="1017016"/>
                <a:gridCol w="703619"/>
                <a:gridCol w="820686"/>
                <a:gridCol w="1003603"/>
                <a:gridCol w="970677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22908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22719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22246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0.97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0.97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101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0.23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0.24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952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827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532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0.74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0.64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460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769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0.45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0.59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41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24462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24462   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23211         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0.65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0.62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1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8F23-1C0C-4B4D-9ED9-C375D5149163}" type="slidenum">
              <a:rPr lang="pt-BR"/>
              <a:pPr/>
              <a:t>43</a:t>
            </a:fld>
            <a:endParaRPr lang="pt-BR"/>
          </a:p>
        </p:txBody>
      </p:sp>
      <p:pic>
        <p:nvPicPr>
          <p:cNvPr id="191490" name="Picture 2" descr="conectores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</p:spPr>
      </p:pic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1492" name="Rectangle 4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/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Considerações Finais</a:t>
            </a:r>
            <a:endParaRPr kumimoji="0" lang="pt-BR" sz="3600" b="1" dirty="0">
              <a:solidFill>
                <a:srgbClr val="009999"/>
              </a:solidFill>
              <a:latin typeface="Verdana" pitchFamily="34" charset="0"/>
            </a:endParaRPr>
          </a:p>
        </p:txBody>
      </p:sp>
      <p:sp>
        <p:nvSpPr>
          <p:cNvPr id="191494" name="Rectangle 6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191496" name="Freeform 8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/>
              <a:ahLst/>
              <a:cxnLst>
                <a:cxn ang="0">
                  <a:pos x="2268" y="0"/>
                </a:cxn>
                <a:cxn ang="0">
                  <a:pos x="2336" y="40"/>
                </a:cxn>
                <a:cxn ang="0">
                  <a:pos x="4466" y="1270"/>
                </a:cxn>
                <a:cxn ang="0">
                  <a:pos x="4536" y="1309"/>
                </a:cxn>
                <a:cxn ang="0">
                  <a:pos x="4536" y="3927"/>
                </a:cxn>
                <a:cxn ang="0">
                  <a:pos x="4466" y="3966"/>
                </a:cxn>
                <a:cxn ang="0">
                  <a:pos x="2336" y="5196"/>
                </a:cxn>
                <a:cxn ang="0">
                  <a:pos x="2268" y="5236"/>
                </a:cxn>
                <a:cxn ang="0">
                  <a:pos x="2198" y="5196"/>
                </a:cxn>
                <a:cxn ang="0">
                  <a:pos x="69" y="3966"/>
                </a:cxn>
                <a:cxn ang="0">
                  <a:pos x="0" y="3927"/>
                </a:cxn>
                <a:cxn ang="0">
                  <a:pos x="0" y="1309"/>
                </a:cxn>
                <a:cxn ang="0">
                  <a:pos x="69" y="1270"/>
                </a:cxn>
                <a:cxn ang="0">
                  <a:pos x="2198" y="40"/>
                </a:cxn>
                <a:cxn ang="0">
                  <a:pos x="2268" y="0"/>
                </a:cxn>
              </a:cxnLst>
              <a:rect l="0" t="0" r="r" b="b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497" name="Freeform 9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/>
              <a:ahLst/>
              <a:cxnLst>
                <a:cxn ang="0">
                  <a:pos x="626" y="362"/>
                </a:cxn>
                <a:cxn ang="0">
                  <a:pos x="0" y="362"/>
                </a:cxn>
                <a:cxn ang="0">
                  <a:pos x="0" y="0"/>
                </a:cxn>
                <a:cxn ang="0">
                  <a:pos x="626" y="362"/>
                </a:cxn>
              </a:cxnLst>
              <a:rect l="0" t="0" r="r" b="b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498" name="Freeform 10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2" y="0"/>
                </a:cxn>
                <a:cxn ang="0">
                  <a:pos x="749" y="143"/>
                </a:cxn>
                <a:cxn ang="0">
                  <a:pos x="0" y="143"/>
                </a:cxn>
                <a:cxn ang="0">
                  <a:pos x="0" y="0"/>
                </a:cxn>
              </a:cxnLst>
              <a:rect l="0" t="0" r="r" b="b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499" name="Freeform 11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6" y="0"/>
                </a:cxn>
                <a:cxn ang="0">
                  <a:pos x="873" y="142"/>
                </a:cxn>
                <a:cxn ang="0">
                  <a:pos x="352" y="142"/>
                </a:cxn>
                <a:cxn ang="0">
                  <a:pos x="260" y="90"/>
                </a:cxn>
                <a:cxn ang="0">
                  <a:pos x="260" y="9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</a:cxnLst>
              <a:rect l="0" t="0" r="r" b="b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0" name="Freeform 12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996" y="142"/>
                </a:cxn>
                <a:cxn ang="0">
                  <a:pos x="475" y="142"/>
                </a:cxn>
                <a:cxn ang="0">
                  <a:pos x="260" y="19"/>
                </a:cxn>
                <a:cxn ang="0">
                  <a:pos x="260" y="19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</a:cxnLst>
              <a:rect l="0" t="0" r="r" b="b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1" name="Freeform 13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352" y="0"/>
                </a:cxn>
                <a:cxn ang="0">
                  <a:pos x="873" y="0"/>
                </a:cxn>
                <a:cxn ang="0">
                  <a:pos x="1120" y="143"/>
                </a:cxn>
                <a:cxn ang="0">
                  <a:pos x="599" y="143"/>
                </a:cxn>
                <a:cxn ang="0">
                  <a:pos x="352" y="0"/>
                </a:cxn>
              </a:cxnLst>
              <a:rect l="0" t="0" r="r" b="b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2" name="Freeform 14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475" y="0"/>
                </a:cxn>
                <a:cxn ang="0">
                  <a:pos x="996" y="0"/>
                </a:cxn>
                <a:cxn ang="0">
                  <a:pos x="1242" y="143"/>
                </a:cxn>
                <a:cxn ang="0">
                  <a:pos x="722" y="143"/>
                </a:cxn>
                <a:cxn ang="0">
                  <a:pos x="475" y="0"/>
                </a:cxn>
              </a:cxnLst>
              <a:rect l="0" t="0" r="r" b="b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3" name="Freeform 15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1120" y="0"/>
                </a:cxn>
                <a:cxn ang="0">
                  <a:pos x="1366" y="142"/>
                </a:cxn>
                <a:cxn ang="0">
                  <a:pos x="845" y="142"/>
                </a:cxn>
                <a:cxn ang="0">
                  <a:pos x="599" y="0"/>
                </a:cxn>
              </a:cxnLst>
              <a:rect l="0" t="0" r="r" b="b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4" name="Freeform 16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722" y="0"/>
                </a:cxn>
                <a:cxn ang="0">
                  <a:pos x="1242" y="0"/>
                </a:cxn>
                <a:cxn ang="0">
                  <a:pos x="1489" y="143"/>
                </a:cxn>
                <a:cxn ang="0">
                  <a:pos x="968" y="143"/>
                </a:cxn>
                <a:cxn ang="0">
                  <a:pos x="722" y="0"/>
                </a:cxn>
              </a:cxnLst>
              <a:rect l="0" t="0" r="r" b="b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5" name="Freeform 17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845" y="0"/>
                </a:cxn>
                <a:cxn ang="0">
                  <a:pos x="1366" y="0"/>
                </a:cxn>
                <a:cxn ang="0">
                  <a:pos x="1613" y="143"/>
                </a:cxn>
                <a:cxn ang="0">
                  <a:pos x="1092" y="143"/>
                </a:cxn>
                <a:cxn ang="0">
                  <a:pos x="845" y="0"/>
                </a:cxn>
              </a:cxnLst>
              <a:rect l="0" t="0" r="r" b="b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6" name="Freeform 18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968" y="0"/>
                </a:cxn>
                <a:cxn ang="0">
                  <a:pos x="1489" y="0"/>
                </a:cxn>
                <a:cxn ang="0">
                  <a:pos x="1653" y="95"/>
                </a:cxn>
                <a:cxn ang="0">
                  <a:pos x="1653" y="142"/>
                </a:cxn>
                <a:cxn ang="0">
                  <a:pos x="1215" y="142"/>
                </a:cxn>
                <a:cxn ang="0">
                  <a:pos x="968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7" name="Freeform 19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092" y="0"/>
                </a:cxn>
                <a:cxn ang="0">
                  <a:pos x="1613" y="0"/>
                </a:cxn>
                <a:cxn ang="0">
                  <a:pos x="1653" y="24"/>
                </a:cxn>
                <a:cxn ang="0">
                  <a:pos x="1653" y="142"/>
                </a:cxn>
                <a:cxn ang="0">
                  <a:pos x="1339" y="142"/>
                </a:cxn>
                <a:cxn ang="0">
                  <a:pos x="1092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8" name="Freeform 20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215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323" y="143"/>
                </a:cxn>
                <a:cxn ang="0">
                  <a:pos x="1393" y="103"/>
                </a:cxn>
                <a:cxn ang="0">
                  <a:pos x="1215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9" name="Freeform 21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339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200" y="143"/>
                </a:cxn>
                <a:cxn ang="0">
                  <a:pos x="1393" y="32"/>
                </a:cxn>
                <a:cxn ang="0">
                  <a:pos x="1339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0" name="Freeform 22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323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077" y="142"/>
                </a:cxn>
                <a:cxn ang="0">
                  <a:pos x="1323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1" name="Freeform 23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200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954" y="142"/>
                </a:cxn>
                <a:cxn ang="0">
                  <a:pos x="1200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2" name="Freeform 24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077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971" y="143"/>
                </a:cxn>
                <a:cxn ang="0">
                  <a:pos x="961" y="129"/>
                </a:cxn>
                <a:cxn ang="0">
                  <a:pos x="951" y="114"/>
                </a:cxn>
                <a:cxn ang="0">
                  <a:pos x="941" y="98"/>
                </a:cxn>
                <a:cxn ang="0">
                  <a:pos x="933" y="83"/>
                </a:cxn>
                <a:cxn ang="0">
                  <a:pos x="1077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3" name="Freeform 25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954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023" y="143"/>
                </a:cxn>
                <a:cxn ang="0">
                  <a:pos x="999" y="111"/>
                </a:cxn>
                <a:cxn ang="0">
                  <a:pos x="976" y="80"/>
                </a:cxn>
                <a:cxn ang="0">
                  <a:pos x="954" y="47"/>
                </a:cxn>
                <a:cxn ang="0">
                  <a:pos x="933" y="12"/>
                </a:cxn>
                <a:cxn ang="0">
                  <a:pos x="954" y="0"/>
                </a:cxn>
                <a:cxn ang="0">
                  <a:pos x="725" y="143"/>
                </a:cxn>
                <a:cxn ang="0">
                  <a:pos x="707" y="143"/>
                </a:cxn>
                <a:cxn ang="0">
                  <a:pos x="720" y="135"/>
                </a:cxn>
                <a:cxn ang="0">
                  <a:pos x="722" y="140"/>
                </a:cxn>
                <a:cxn ang="0">
                  <a:pos x="725" y="143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4" name="Freeform 26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971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088" y="142"/>
                </a:cxn>
                <a:cxn ang="0">
                  <a:pos x="1056" y="109"/>
                </a:cxn>
                <a:cxn ang="0">
                  <a:pos x="1026" y="74"/>
                </a:cxn>
                <a:cxn ang="0">
                  <a:pos x="998" y="37"/>
                </a:cxn>
                <a:cxn ang="0">
                  <a:pos x="971" y="0"/>
                </a:cxn>
                <a:cxn ang="0">
                  <a:pos x="770" y="142"/>
                </a:cxn>
                <a:cxn ang="0">
                  <a:pos x="583" y="142"/>
                </a:cxn>
                <a:cxn ang="0">
                  <a:pos x="720" y="63"/>
                </a:cxn>
                <a:cxn ang="0">
                  <a:pos x="732" y="83"/>
                </a:cxn>
                <a:cxn ang="0">
                  <a:pos x="744" y="103"/>
                </a:cxn>
                <a:cxn ang="0">
                  <a:pos x="757" y="123"/>
                </a:cxn>
                <a:cxn ang="0">
                  <a:pos x="770" y="142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5" name="Freeform 27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707" y="0"/>
                </a:cxn>
                <a:cxn ang="0">
                  <a:pos x="725" y="0"/>
                </a:cxn>
                <a:cxn ang="0">
                  <a:pos x="747" y="37"/>
                </a:cxn>
                <a:cxn ang="0">
                  <a:pos x="771" y="74"/>
                </a:cxn>
                <a:cxn ang="0">
                  <a:pos x="797" y="108"/>
                </a:cxn>
                <a:cxn ang="0">
                  <a:pos x="823" y="142"/>
                </a:cxn>
                <a:cxn ang="0">
                  <a:pos x="459" y="142"/>
                </a:cxn>
                <a:cxn ang="0">
                  <a:pos x="707" y="0"/>
                </a:cxn>
                <a:cxn ang="0">
                  <a:pos x="1023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168" y="142"/>
                </a:cxn>
                <a:cxn ang="0">
                  <a:pos x="1148" y="126"/>
                </a:cxn>
                <a:cxn ang="0">
                  <a:pos x="1130" y="110"/>
                </a:cxn>
                <a:cxn ang="0">
                  <a:pos x="1110" y="93"/>
                </a:cxn>
                <a:cxn ang="0">
                  <a:pos x="1092" y="75"/>
                </a:cxn>
                <a:cxn ang="0">
                  <a:pos x="1075" y="57"/>
                </a:cxn>
                <a:cxn ang="0">
                  <a:pos x="1058" y="38"/>
                </a:cxn>
                <a:cxn ang="0">
                  <a:pos x="1041" y="20"/>
                </a:cxn>
                <a:cxn ang="0">
                  <a:pos x="1023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6" name="Freeform 28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583" y="0"/>
                </a:cxn>
                <a:cxn ang="0">
                  <a:pos x="770" y="0"/>
                </a:cxn>
                <a:cxn ang="0">
                  <a:pos x="797" y="38"/>
                </a:cxn>
                <a:cxn ang="0">
                  <a:pos x="825" y="74"/>
                </a:cxn>
                <a:cxn ang="0">
                  <a:pos x="853" y="109"/>
                </a:cxn>
                <a:cxn ang="0">
                  <a:pos x="884" y="143"/>
                </a:cxn>
                <a:cxn ang="0">
                  <a:pos x="336" y="143"/>
                </a:cxn>
                <a:cxn ang="0">
                  <a:pos x="583" y="0"/>
                </a:cxn>
                <a:cxn ang="0">
                  <a:pos x="1088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269" y="143"/>
                </a:cxn>
                <a:cxn ang="0">
                  <a:pos x="1245" y="127"/>
                </a:cxn>
                <a:cxn ang="0">
                  <a:pos x="1222" y="112"/>
                </a:cxn>
                <a:cxn ang="0">
                  <a:pos x="1198" y="94"/>
                </a:cxn>
                <a:cxn ang="0">
                  <a:pos x="1175" y="77"/>
                </a:cxn>
                <a:cxn ang="0">
                  <a:pos x="1152" y="59"/>
                </a:cxn>
                <a:cxn ang="0">
                  <a:pos x="1131" y="39"/>
                </a:cxn>
                <a:cxn ang="0">
                  <a:pos x="1109" y="21"/>
                </a:cxn>
                <a:cxn ang="0">
                  <a:pos x="1088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7" name="Freeform 29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15"/>
                </a:cxn>
                <a:cxn ang="0">
                  <a:pos x="459" y="0"/>
                </a:cxn>
                <a:cxn ang="0">
                  <a:pos x="823" y="0"/>
                </a:cxn>
                <a:cxn ang="0">
                  <a:pos x="855" y="38"/>
                </a:cxn>
                <a:cxn ang="0">
                  <a:pos x="888" y="75"/>
                </a:cxn>
                <a:cxn ang="0">
                  <a:pos x="921" y="109"/>
                </a:cxn>
                <a:cxn ang="0">
                  <a:pos x="956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168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410" y="143"/>
                </a:cxn>
                <a:cxn ang="0">
                  <a:pos x="1378" y="129"/>
                </a:cxn>
                <a:cxn ang="0">
                  <a:pos x="1346" y="114"/>
                </a:cxn>
                <a:cxn ang="0">
                  <a:pos x="1315" y="98"/>
                </a:cxn>
                <a:cxn ang="0">
                  <a:pos x="1284" y="81"/>
                </a:cxn>
                <a:cxn ang="0">
                  <a:pos x="1253" y="63"/>
                </a:cxn>
                <a:cxn ang="0">
                  <a:pos x="1224" y="43"/>
                </a:cxn>
                <a:cxn ang="0">
                  <a:pos x="1196" y="22"/>
                </a:cxn>
                <a:cxn ang="0">
                  <a:pos x="1168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8" name="Freeform 30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43"/>
                </a:cxn>
                <a:cxn ang="0">
                  <a:pos x="336" y="0"/>
                </a:cxn>
                <a:cxn ang="0">
                  <a:pos x="884" y="0"/>
                </a:cxn>
                <a:cxn ang="0">
                  <a:pos x="922" y="38"/>
                </a:cxn>
                <a:cxn ang="0">
                  <a:pos x="961" y="75"/>
                </a:cxn>
                <a:cxn ang="0">
                  <a:pos x="1001" y="109"/>
                </a:cxn>
                <a:cxn ang="0">
                  <a:pos x="1043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269" y="0"/>
                </a:cxn>
                <a:cxn ang="0">
                  <a:pos x="1653" y="0"/>
                </a:cxn>
                <a:cxn ang="0">
                  <a:pos x="1653" y="135"/>
                </a:cxn>
                <a:cxn ang="0">
                  <a:pos x="1628" y="131"/>
                </a:cxn>
                <a:cxn ang="0">
                  <a:pos x="1602" y="128"/>
                </a:cxn>
                <a:cxn ang="0">
                  <a:pos x="1576" y="123"/>
                </a:cxn>
                <a:cxn ang="0">
                  <a:pos x="1551" y="116"/>
                </a:cxn>
                <a:cxn ang="0">
                  <a:pos x="1526" y="110"/>
                </a:cxn>
                <a:cxn ang="0">
                  <a:pos x="1502" y="103"/>
                </a:cxn>
                <a:cxn ang="0">
                  <a:pos x="1476" y="96"/>
                </a:cxn>
                <a:cxn ang="0">
                  <a:pos x="1453" y="87"/>
                </a:cxn>
                <a:cxn ang="0">
                  <a:pos x="1428" y="79"/>
                </a:cxn>
                <a:cxn ang="0">
                  <a:pos x="1405" y="69"/>
                </a:cxn>
                <a:cxn ang="0">
                  <a:pos x="1382" y="59"/>
                </a:cxn>
                <a:cxn ang="0">
                  <a:pos x="1359" y="48"/>
                </a:cxn>
                <a:cxn ang="0">
                  <a:pos x="1335" y="37"/>
                </a:cxn>
                <a:cxn ang="0">
                  <a:pos x="1313" y="25"/>
                </a:cxn>
                <a:cxn ang="0">
                  <a:pos x="1291" y="13"/>
                </a:cxn>
                <a:cxn ang="0">
                  <a:pos x="1269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9" name="Freeform 31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56" y="0"/>
                </a:cxn>
                <a:cxn ang="0">
                  <a:pos x="979" y="20"/>
                </a:cxn>
                <a:cxn ang="0">
                  <a:pos x="1001" y="39"/>
                </a:cxn>
                <a:cxn ang="0">
                  <a:pos x="1025" y="58"/>
                </a:cxn>
                <a:cxn ang="0">
                  <a:pos x="1049" y="76"/>
                </a:cxn>
                <a:cxn ang="0">
                  <a:pos x="1072" y="93"/>
                </a:cxn>
                <a:cxn ang="0">
                  <a:pos x="1097" y="110"/>
                </a:cxn>
                <a:cxn ang="0">
                  <a:pos x="1122" y="127"/>
                </a:cxn>
                <a:cxn ang="0">
                  <a:pos x="1148" y="142"/>
                </a:cxn>
                <a:cxn ang="0">
                  <a:pos x="34" y="142"/>
                </a:cxn>
                <a:cxn ang="0">
                  <a:pos x="0" y="124"/>
                </a:cxn>
                <a:cxn ang="0">
                  <a:pos x="0" y="0"/>
                </a:cxn>
                <a:cxn ang="0">
                  <a:pos x="1410" y="0"/>
                </a:cxn>
                <a:cxn ang="0">
                  <a:pos x="1653" y="0"/>
                </a:cxn>
                <a:cxn ang="0">
                  <a:pos x="1653" y="64"/>
                </a:cxn>
                <a:cxn ang="0">
                  <a:pos x="1622" y="59"/>
                </a:cxn>
                <a:cxn ang="0">
                  <a:pos x="1591" y="54"/>
                </a:cxn>
                <a:cxn ang="0">
                  <a:pos x="1559" y="48"/>
                </a:cxn>
                <a:cxn ang="0">
                  <a:pos x="1529" y="39"/>
                </a:cxn>
                <a:cxn ang="0">
                  <a:pos x="1499" y="31"/>
                </a:cxn>
                <a:cxn ang="0">
                  <a:pos x="1469" y="22"/>
                </a:cxn>
                <a:cxn ang="0">
                  <a:pos x="1439" y="11"/>
                </a:cxn>
                <a:cxn ang="0">
                  <a:pos x="1410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0" name="Freeform 32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3" y="0"/>
                </a:cxn>
                <a:cxn ang="0">
                  <a:pos x="1071" y="21"/>
                </a:cxn>
                <a:cxn ang="0">
                  <a:pos x="1099" y="41"/>
                </a:cxn>
                <a:cxn ang="0">
                  <a:pos x="1129" y="60"/>
                </a:cxn>
                <a:cxn ang="0">
                  <a:pos x="1159" y="78"/>
                </a:cxn>
                <a:cxn ang="0">
                  <a:pos x="1190" y="96"/>
                </a:cxn>
                <a:cxn ang="0">
                  <a:pos x="1220" y="113"/>
                </a:cxn>
                <a:cxn ang="0">
                  <a:pos x="1252" y="129"/>
                </a:cxn>
                <a:cxn ang="0">
                  <a:pos x="1284" y="143"/>
                </a:cxn>
                <a:cxn ang="0">
                  <a:pos x="157" y="143"/>
                </a:cxn>
                <a:cxn ang="0">
                  <a:pos x="0" y="53"/>
                </a:cxn>
                <a:cxn ang="0">
                  <a:pos x="0" y="0"/>
                </a:cxn>
              </a:cxnLst>
              <a:rect l="0" t="0" r="r" b="b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1" name="Freeform 33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4" y="0"/>
                </a:cxn>
                <a:cxn ang="0">
                  <a:pos x="1155" y="25"/>
                </a:cxn>
                <a:cxn ang="0">
                  <a:pos x="1196" y="45"/>
                </a:cxn>
                <a:cxn ang="0">
                  <a:pos x="1238" y="66"/>
                </a:cxn>
                <a:cxn ang="0">
                  <a:pos x="1282" y="85"/>
                </a:cxn>
                <a:cxn ang="0">
                  <a:pos x="1326" y="102"/>
                </a:cxn>
                <a:cxn ang="0">
                  <a:pos x="1370" y="118"/>
                </a:cxn>
                <a:cxn ang="0">
                  <a:pos x="1415" y="131"/>
                </a:cxn>
                <a:cxn ang="0">
                  <a:pos x="1462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2" name="Freeform 34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7" y="0"/>
                </a:cxn>
                <a:cxn ang="0">
                  <a:pos x="1171" y="19"/>
                </a:cxn>
                <a:cxn ang="0">
                  <a:pos x="1215" y="35"/>
                </a:cxn>
                <a:cxn ang="0">
                  <a:pos x="1260" y="49"/>
                </a:cxn>
                <a:cxn ang="0">
                  <a:pos x="1307" y="63"/>
                </a:cxn>
                <a:cxn ang="0">
                  <a:pos x="1353" y="75"/>
                </a:cxn>
                <a:cxn ang="0">
                  <a:pos x="1400" y="83"/>
                </a:cxn>
                <a:cxn ang="0">
                  <a:pos x="1447" y="92"/>
                </a:cxn>
                <a:cxn ang="0">
                  <a:pos x="1496" y="98"/>
                </a:cxn>
                <a:cxn ang="0">
                  <a:pos x="1496" y="142"/>
                </a:cxn>
                <a:cxn ang="0">
                  <a:pos x="246" y="142"/>
                </a:cxn>
                <a:cxn ang="0">
                  <a:pos x="0" y="0"/>
                </a:cxn>
              </a:cxnLst>
              <a:rect l="0" t="0" r="r" b="b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3" name="Freeform 35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15" y="0"/>
                </a:cxn>
                <a:cxn ang="0">
                  <a:pos x="1254" y="9"/>
                </a:cxn>
                <a:cxn ang="0">
                  <a:pos x="1293" y="16"/>
                </a:cxn>
                <a:cxn ang="0">
                  <a:pos x="1332" y="22"/>
                </a:cxn>
                <a:cxn ang="0">
                  <a:pos x="1372" y="27"/>
                </a:cxn>
                <a:cxn ang="0">
                  <a:pos x="1372" y="142"/>
                </a:cxn>
                <a:cxn ang="0">
                  <a:pos x="246" y="142"/>
                </a:cxn>
                <a:cxn ang="0">
                  <a:pos x="0" y="0"/>
                </a:cxn>
              </a:cxnLst>
              <a:rect l="0" t="0" r="r" b="b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4" name="Freeform 36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50" y="0"/>
                </a:cxn>
                <a:cxn ang="0">
                  <a:pos x="1250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5" name="Freeform 37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6" y="0"/>
                </a:cxn>
                <a:cxn ang="0">
                  <a:pos x="1126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6" name="Freeform 38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3" y="0"/>
                </a:cxn>
                <a:cxn ang="0">
                  <a:pos x="1003" y="142"/>
                </a:cxn>
                <a:cxn ang="0">
                  <a:pos x="247" y="142"/>
                </a:cxn>
                <a:cxn ang="0">
                  <a:pos x="0" y="0"/>
                </a:cxn>
              </a:cxnLst>
              <a:rect l="0" t="0" r="r" b="b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7" name="Freeform 39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9" y="0"/>
                </a:cxn>
                <a:cxn ang="0">
                  <a:pos x="879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8" name="Freeform 40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56" y="0"/>
                </a:cxn>
                <a:cxn ang="0">
                  <a:pos x="756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9" name="Freeform 41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2" y="0"/>
                </a:cxn>
                <a:cxn ang="0">
                  <a:pos x="632" y="142"/>
                </a:cxn>
                <a:cxn ang="0">
                  <a:pos x="247" y="142"/>
                </a:cxn>
                <a:cxn ang="0">
                  <a:pos x="0" y="0"/>
                </a:cxn>
              </a:cxnLst>
              <a:rect l="0" t="0" r="r" b="b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0" name="Freeform 42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9" y="0"/>
                </a:cxn>
                <a:cxn ang="0">
                  <a:pos x="509" y="142"/>
                </a:cxn>
                <a:cxn ang="0">
                  <a:pos x="248" y="142"/>
                </a:cxn>
                <a:cxn ang="0">
                  <a:pos x="0" y="0"/>
                </a:cxn>
              </a:cxnLst>
              <a:rect l="0" t="0" r="r" b="b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1" name="Freeform 43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2" name="Freeform 44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1" y="0"/>
                </a:cxn>
                <a:cxn ang="0">
                  <a:pos x="261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3" name="Freeform 45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" y="0"/>
                </a:cxn>
                <a:cxn ang="0">
                  <a:pos x="138" y="80"/>
                </a:cxn>
                <a:cxn ang="0">
                  <a:pos x="0" y="0"/>
                </a:cxn>
              </a:cxnLst>
              <a:rect l="0" t="0" r="r" b="b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4" name="Freeform 46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9"/>
                </a:cxn>
                <a:cxn ang="0">
                  <a:pos x="0" y="0"/>
                </a:cxn>
              </a:cxnLst>
              <a:rect l="0" t="0" r="r" b="b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5" name="Freeform 47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/>
              <a:ahLst/>
              <a:cxnLst>
                <a:cxn ang="0">
                  <a:pos x="1654" y="0"/>
                </a:cxn>
                <a:cxn ang="0">
                  <a:pos x="1654" y="0"/>
                </a:cxn>
                <a:cxn ang="0">
                  <a:pos x="1654" y="148"/>
                </a:cxn>
                <a:cxn ang="0">
                  <a:pos x="1038" y="504"/>
                </a:cxn>
                <a:cxn ang="0">
                  <a:pos x="1027" y="474"/>
                </a:cxn>
                <a:cxn ang="0">
                  <a:pos x="1016" y="443"/>
                </a:cxn>
                <a:cxn ang="0">
                  <a:pos x="1003" y="414"/>
                </a:cxn>
                <a:cxn ang="0">
                  <a:pos x="991" y="384"/>
                </a:cxn>
                <a:cxn ang="0">
                  <a:pos x="1654" y="0"/>
                </a:cxn>
                <a:cxn ang="0">
                  <a:pos x="819" y="630"/>
                </a:cxn>
                <a:cxn ang="0">
                  <a:pos x="0" y="1104"/>
                </a:cxn>
                <a:cxn ang="0">
                  <a:pos x="0" y="956"/>
                </a:cxn>
                <a:cxn ang="0">
                  <a:pos x="777" y="508"/>
                </a:cxn>
                <a:cxn ang="0">
                  <a:pos x="789" y="537"/>
                </a:cxn>
                <a:cxn ang="0">
                  <a:pos x="800" y="568"/>
                </a:cxn>
                <a:cxn ang="0">
                  <a:pos x="810" y="600"/>
                </a:cxn>
                <a:cxn ang="0">
                  <a:pos x="819" y="630"/>
                </a:cxn>
              </a:cxnLst>
              <a:rect l="0" t="0" r="r" b="b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6" name="Freeform 48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798" y="494"/>
                </a:cxn>
                <a:cxn ang="0">
                  <a:pos x="804" y="511"/>
                </a:cxn>
                <a:cxn ang="0">
                  <a:pos x="809" y="528"/>
                </a:cxn>
                <a:cxn ang="0">
                  <a:pos x="815" y="545"/>
                </a:cxn>
                <a:cxn ang="0">
                  <a:pos x="820" y="562"/>
                </a:cxn>
                <a:cxn ang="0">
                  <a:pos x="823" y="580"/>
                </a:cxn>
                <a:cxn ang="0">
                  <a:pos x="828" y="597"/>
                </a:cxn>
                <a:cxn ang="0">
                  <a:pos x="832" y="614"/>
                </a:cxn>
                <a:cxn ang="0">
                  <a:pos x="836" y="63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1014" y="369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58" y="503"/>
                </a:cxn>
                <a:cxn ang="0">
                  <a:pos x="1057" y="501"/>
                </a:cxn>
                <a:cxn ang="0">
                  <a:pos x="1057" y="499"/>
                </a:cxn>
                <a:cxn ang="0">
                  <a:pos x="1047" y="466"/>
                </a:cxn>
                <a:cxn ang="0">
                  <a:pos x="1038" y="434"/>
                </a:cxn>
                <a:cxn ang="0">
                  <a:pos x="1027" y="401"/>
                </a:cxn>
                <a:cxn ang="0">
                  <a:pos x="1014" y="369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7" name="Freeform 49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819" y="482"/>
                </a:cxn>
                <a:cxn ang="0">
                  <a:pos x="819" y="483"/>
                </a:cxn>
                <a:cxn ang="0">
                  <a:pos x="820" y="483"/>
                </a:cxn>
                <a:cxn ang="0">
                  <a:pos x="828" y="519"/>
                </a:cxn>
                <a:cxn ang="0">
                  <a:pos x="836" y="553"/>
                </a:cxn>
                <a:cxn ang="0">
                  <a:pos x="842" y="590"/>
                </a:cxn>
                <a:cxn ang="0">
                  <a:pos x="847" y="625"/>
                </a:cxn>
                <a:cxn ang="0">
                  <a:pos x="266" y="960"/>
                </a:cxn>
                <a:cxn ang="0">
                  <a:pos x="261" y="958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6"/>
                </a:cxn>
                <a:cxn ang="0">
                  <a:pos x="1038" y="35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74" y="494"/>
                </a:cxn>
                <a:cxn ang="0">
                  <a:pos x="1071" y="475"/>
                </a:cxn>
                <a:cxn ang="0">
                  <a:pos x="1066" y="457"/>
                </a:cxn>
                <a:cxn ang="0">
                  <a:pos x="1062" y="438"/>
                </a:cxn>
                <a:cxn ang="0">
                  <a:pos x="1057" y="420"/>
                </a:cxn>
                <a:cxn ang="0">
                  <a:pos x="1052" y="404"/>
                </a:cxn>
                <a:cxn ang="0">
                  <a:pos x="1047" y="388"/>
                </a:cxn>
                <a:cxn ang="0">
                  <a:pos x="1042" y="372"/>
                </a:cxn>
                <a:cxn ang="0">
                  <a:pos x="1038" y="356"/>
                </a:cxn>
              </a:cxnLst>
              <a:rect l="0" t="0" r="r" b="b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8" name="Freeform 50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836" y="473"/>
                </a:cxn>
                <a:cxn ang="0">
                  <a:pos x="842" y="509"/>
                </a:cxn>
                <a:cxn ang="0">
                  <a:pos x="847" y="547"/>
                </a:cxn>
                <a:cxn ang="0">
                  <a:pos x="849" y="583"/>
                </a:cxn>
                <a:cxn ang="0">
                  <a:pos x="852" y="621"/>
                </a:cxn>
                <a:cxn ang="0">
                  <a:pos x="334" y="920"/>
                </a:cxn>
                <a:cxn ang="0">
                  <a:pos x="261" y="878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58" y="34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86" y="487"/>
                </a:cxn>
                <a:cxn ang="0">
                  <a:pos x="1080" y="450"/>
                </a:cxn>
                <a:cxn ang="0">
                  <a:pos x="1074" y="414"/>
                </a:cxn>
                <a:cxn ang="0">
                  <a:pos x="1067" y="379"/>
                </a:cxn>
                <a:cxn ang="0">
                  <a:pos x="1058" y="34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9" name="Freeform 51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266" y="801"/>
                </a:cxn>
                <a:cxn ang="0">
                  <a:pos x="847" y="466"/>
                </a:cxn>
                <a:cxn ang="0">
                  <a:pos x="849" y="494"/>
                </a:cxn>
                <a:cxn ang="0">
                  <a:pos x="850" y="521"/>
                </a:cxn>
                <a:cxn ang="0">
                  <a:pos x="852" y="549"/>
                </a:cxn>
                <a:cxn ang="0">
                  <a:pos x="853" y="578"/>
                </a:cxn>
                <a:cxn ang="0">
                  <a:pos x="853" y="589"/>
                </a:cxn>
                <a:cxn ang="0">
                  <a:pos x="852" y="600"/>
                </a:cxn>
                <a:cxn ang="0">
                  <a:pos x="852" y="611"/>
                </a:cxn>
                <a:cxn ang="0">
                  <a:pos x="852" y="623"/>
                </a:cxn>
                <a:cxn ang="0">
                  <a:pos x="404" y="881"/>
                </a:cxn>
                <a:cxn ang="0">
                  <a:pos x="266" y="801"/>
                </a:cxn>
                <a:cxn ang="0">
                  <a:pos x="1074" y="335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1095" y="482"/>
                </a:cxn>
                <a:cxn ang="0">
                  <a:pos x="1091" y="444"/>
                </a:cxn>
                <a:cxn ang="0">
                  <a:pos x="1086" y="408"/>
                </a:cxn>
                <a:cxn ang="0">
                  <a:pos x="1080" y="371"/>
                </a:cxn>
                <a:cxn ang="0">
                  <a:pos x="1074" y="335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0" name="Freeform 52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334" y="761"/>
                </a:cxn>
                <a:cxn ang="0">
                  <a:pos x="852" y="462"/>
                </a:cxn>
                <a:cxn ang="0">
                  <a:pos x="852" y="480"/>
                </a:cxn>
                <a:cxn ang="0">
                  <a:pos x="853" y="498"/>
                </a:cxn>
                <a:cxn ang="0">
                  <a:pos x="852" y="529"/>
                </a:cxn>
                <a:cxn ang="0">
                  <a:pos x="850" y="562"/>
                </a:cxn>
                <a:cxn ang="0">
                  <a:pos x="848" y="594"/>
                </a:cxn>
                <a:cxn ang="0">
                  <a:pos x="844" y="626"/>
                </a:cxn>
                <a:cxn ang="0">
                  <a:pos x="472" y="840"/>
                </a:cxn>
                <a:cxn ang="0">
                  <a:pos x="334" y="761"/>
                </a:cxn>
                <a:cxn ang="0">
                  <a:pos x="1086" y="328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1099" y="479"/>
                </a:cxn>
                <a:cxn ang="0">
                  <a:pos x="1097" y="440"/>
                </a:cxn>
                <a:cxn ang="0">
                  <a:pos x="1095" y="402"/>
                </a:cxn>
                <a:cxn ang="0">
                  <a:pos x="1091" y="364"/>
                </a:cxn>
                <a:cxn ang="0">
                  <a:pos x="1086" y="328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1" name="Freeform 53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4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404" y="723"/>
                </a:cxn>
                <a:cxn ang="0">
                  <a:pos x="852" y="465"/>
                </a:cxn>
                <a:cxn ang="0">
                  <a:pos x="848" y="508"/>
                </a:cxn>
                <a:cxn ang="0">
                  <a:pos x="843" y="552"/>
                </a:cxn>
                <a:cxn ang="0">
                  <a:pos x="837" y="595"/>
                </a:cxn>
                <a:cxn ang="0">
                  <a:pos x="828" y="636"/>
                </a:cxn>
                <a:cxn ang="0">
                  <a:pos x="541" y="802"/>
                </a:cxn>
                <a:cxn ang="0">
                  <a:pos x="404" y="723"/>
                </a:cxn>
                <a:cxn ang="0">
                  <a:pos x="1095" y="32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7" y="481"/>
                </a:cxn>
                <a:cxn ang="0">
                  <a:pos x="1097" y="466"/>
                </a:cxn>
                <a:cxn ang="0">
                  <a:pos x="1097" y="450"/>
                </a:cxn>
                <a:cxn ang="0">
                  <a:pos x="1099" y="434"/>
                </a:cxn>
                <a:cxn ang="0">
                  <a:pos x="1099" y="420"/>
                </a:cxn>
                <a:cxn ang="0">
                  <a:pos x="1099" y="395"/>
                </a:cxn>
                <a:cxn ang="0">
                  <a:pos x="1097" y="372"/>
                </a:cxn>
                <a:cxn ang="0">
                  <a:pos x="1096" y="347"/>
                </a:cxn>
                <a:cxn ang="0">
                  <a:pos x="1095" y="324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2" name="Freeform 54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472" y="682"/>
                </a:cxn>
                <a:cxn ang="0">
                  <a:pos x="844" y="468"/>
                </a:cxn>
                <a:cxn ang="0">
                  <a:pos x="837" y="515"/>
                </a:cxn>
                <a:cxn ang="0">
                  <a:pos x="827" y="561"/>
                </a:cxn>
                <a:cxn ang="0">
                  <a:pos x="815" y="606"/>
                </a:cxn>
                <a:cxn ang="0">
                  <a:pos x="801" y="651"/>
                </a:cxn>
                <a:cxn ang="0">
                  <a:pos x="609" y="762"/>
                </a:cxn>
                <a:cxn ang="0">
                  <a:pos x="472" y="682"/>
                </a:cxn>
                <a:cxn ang="0">
                  <a:pos x="1099" y="321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0" y="485"/>
                </a:cxn>
                <a:cxn ang="0">
                  <a:pos x="1094" y="448"/>
                </a:cxn>
                <a:cxn ang="0">
                  <a:pos x="1096" y="413"/>
                </a:cxn>
                <a:cxn ang="0">
                  <a:pos x="1097" y="376"/>
                </a:cxn>
                <a:cxn ang="0">
                  <a:pos x="1099" y="340"/>
                </a:cxn>
                <a:cxn ang="0">
                  <a:pos x="1099" y="330"/>
                </a:cxn>
                <a:cxn ang="0">
                  <a:pos x="1099" y="321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3" name="Freeform 55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541" y="643"/>
                </a:cxn>
                <a:cxn ang="0">
                  <a:pos x="828" y="477"/>
                </a:cxn>
                <a:cxn ang="0">
                  <a:pos x="819" y="517"/>
                </a:cxn>
                <a:cxn ang="0">
                  <a:pos x="806" y="557"/>
                </a:cxn>
                <a:cxn ang="0">
                  <a:pos x="793" y="595"/>
                </a:cxn>
                <a:cxn ang="0">
                  <a:pos x="778" y="632"/>
                </a:cxn>
                <a:cxn ang="0">
                  <a:pos x="775" y="643"/>
                </a:cxn>
                <a:cxn ang="0">
                  <a:pos x="770" y="654"/>
                </a:cxn>
                <a:cxn ang="0">
                  <a:pos x="765" y="665"/>
                </a:cxn>
                <a:cxn ang="0">
                  <a:pos x="760" y="675"/>
                </a:cxn>
                <a:cxn ang="0">
                  <a:pos x="678" y="723"/>
                </a:cxn>
                <a:cxn ang="0">
                  <a:pos x="541" y="643"/>
                </a:cxn>
                <a:cxn ang="0">
                  <a:pos x="1097" y="322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75" y="493"/>
                </a:cxn>
                <a:cxn ang="0">
                  <a:pos x="1084" y="451"/>
                </a:cxn>
                <a:cxn ang="0">
                  <a:pos x="1089" y="409"/>
                </a:cxn>
                <a:cxn ang="0">
                  <a:pos x="1094" y="366"/>
                </a:cxn>
                <a:cxn ang="0">
                  <a:pos x="1097" y="322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4" name="Freeform 56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4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609" y="603"/>
                </a:cxn>
                <a:cxn ang="0">
                  <a:pos x="801" y="492"/>
                </a:cxn>
                <a:cxn ang="0">
                  <a:pos x="797" y="507"/>
                </a:cxn>
                <a:cxn ang="0">
                  <a:pos x="790" y="522"/>
                </a:cxn>
                <a:cxn ang="0">
                  <a:pos x="784" y="538"/>
                </a:cxn>
                <a:cxn ang="0">
                  <a:pos x="778" y="552"/>
                </a:cxn>
                <a:cxn ang="0">
                  <a:pos x="766" y="582"/>
                </a:cxn>
                <a:cxn ang="0">
                  <a:pos x="753" y="611"/>
                </a:cxn>
                <a:cxn ang="0">
                  <a:pos x="738" y="639"/>
                </a:cxn>
                <a:cxn ang="0">
                  <a:pos x="722" y="667"/>
                </a:cxn>
                <a:cxn ang="0">
                  <a:pos x="609" y="603"/>
                </a:cxn>
                <a:cxn ang="0">
                  <a:pos x="1090" y="32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55" y="505"/>
                </a:cxn>
                <a:cxn ang="0">
                  <a:pos x="1066" y="461"/>
                </a:cxn>
                <a:cxn ang="0">
                  <a:pos x="1075" y="417"/>
                </a:cxn>
                <a:cxn ang="0">
                  <a:pos x="1084" y="371"/>
                </a:cxn>
                <a:cxn ang="0">
                  <a:pos x="1090" y="326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5" name="Freeform 57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678" y="564"/>
                </a:cxn>
                <a:cxn ang="0">
                  <a:pos x="760" y="516"/>
                </a:cxn>
                <a:cxn ang="0">
                  <a:pos x="750" y="535"/>
                </a:cxn>
                <a:cxn ang="0">
                  <a:pos x="742" y="553"/>
                </a:cxn>
                <a:cxn ang="0">
                  <a:pos x="732" y="571"/>
                </a:cxn>
                <a:cxn ang="0">
                  <a:pos x="722" y="588"/>
                </a:cxn>
                <a:cxn ang="0">
                  <a:pos x="678" y="564"/>
                </a:cxn>
                <a:cxn ang="0">
                  <a:pos x="1075" y="33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23" y="524"/>
                </a:cxn>
                <a:cxn ang="0">
                  <a:pos x="1031" y="500"/>
                </a:cxn>
                <a:cxn ang="0">
                  <a:pos x="1039" y="477"/>
                </a:cxn>
                <a:cxn ang="0">
                  <a:pos x="1046" y="454"/>
                </a:cxn>
                <a:cxn ang="0">
                  <a:pos x="1053" y="431"/>
                </a:cxn>
                <a:cxn ang="0">
                  <a:pos x="1060" y="406"/>
                </a:cxn>
                <a:cxn ang="0">
                  <a:pos x="1066" y="383"/>
                </a:cxn>
                <a:cxn ang="0">
                  <a:pos x="1071" y="358"/>
                </a:cxn>
                <a:cxn ang="0">
                  <a:pos x="1075" y="33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6" name="Freeform 58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55" y="34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979" y="549"/>
                </a:cxn>
                <a:cxn ang="0">
                  <a:pos x="985" y="533"/>
                </a:cxn>
                <a:cxn ang="0">
                  <a:pos x="992" y="518"/>
                </a:cxn>
                <a:cxn ang="0">
                  <a:pos x="998" y="502"/>
                </a:cxn>
                <a:cxn ang="0">
                  <a:pos x="1006" y="488"/>
                </a:cxn>
                <a:cxn ang="0">
                  <a:pos x="1019" y="452"/>
                </a:cxn>
                <a:cxn ang="0">
                  <a:pos x="1033" y="418"/>
                </a:cxn>
                <a:cxn ang="0">
                  <a:pos x="1044" y="382"/>
                </a:cxn>
                <a:cxn ang="0">
                  <a:pos x="1055" y="346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7" name="Freeform 59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23" y="365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953" y="563"/>
                </a:cxn>
                <a:cxn ang="0">
                  <a:pos x="935" y="552"/>
                </a:cxn>
                <a:cxn ang="0">
                  <a:pos x="954" y="517"/>
                </a:cxn>
                <a:cxn ang="0">
                  <a:pos x="973" y="482"/>
                </a:cxn>
                <a:cxn ang="0">
                  <a:pos x="990" y="445"/>
                </a:cxn>
                <a:cxn ang="0">
                  <a:pos x="1006" y="409"/>
                </a:cxn>
                <a:cxn ang="0">
                  <a:pos x="1011" y="398"/>
                </a:cxn>
                <a:cxn ang="0">
                  <a:pos x="1014" y="387"/>
                </a:cxn>
                <a:cxn ang="0">
                  <a:pos x="1019" y="376"/>
                </a:cxn>
                <a:cxn ang="0">
                  <a:pos x="1023" y="365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8" name="Freeform 60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979" y="390"/>
                </a:cxn>
                <a:cxn ang="0">
                  <a:pos x="1654" y="0"/>
                </a:cxn>
                <a:cxn ang="0">
                  <a:pos x="1654" y="157"/>
                </a:cxn>
                <a:cxn ang="0">
                  <a:pos x="1022" y="523"/>
                </a:cxn>
                <a:cxn ang="0">
                  <a:pos x="935" y="472"/>
                </a:cxn>
                <a:cxn ang="0">
                  <a:pos x="946" y="452"/>
                </a:cxn>
                <a:cxn ang="0">
                  <a:pos x="957" y="431"/>
                </a:cxn>
                <a:cxn ang="0">
                  <a:pos x="968" y="411"/>
                </a:cxn>
                <a:cxn ang="0">
                  <a:pos x="979" y="390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9" name="Freeform 61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4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953" y="40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0" y="484"/>
                </a:cxn>
                <a:cxn ang="0">
                  <a:pos x="953" y="40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0" name="Freeform 62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261" y="805"/>
                </a:cxn>
                <a:cxn ang="0">
                  <a:pos x="261" y="963"/>
                </a:cxn>
                <a:cxn ang="0">
                  <a:pos x="0" y="1115"/>
                </a:cxn>
                <a:cxn ang="0">
                  <a:pos x="0" y="956"/>
                </a:cxn>
                <a:cxn ang="0">
                  <a:pos x="1022" y="36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160" y="446"/>
                </a:cxn>
                <a:cxn ang="0">
                  <a:pos x="1022" y="366"/>
                </a:cxn>
              </a:cxnLst>
              <a:rect l="0" t="0" r="r" b="b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1" name="Freeform 63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1090" y="32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228" y="405"/>
                </a:cxn>
                <a:cxn ang="0">
                  <a:pos x="1090" y="325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2" name="Freeform 64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6"/>
                </a:cxn>
                <a:cxn ang="0">
                  <a:pos x="1160" y="287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297" y="365"/>
                </a:cxn>
                <a:cxn ang="0">
                  <a:pos x="1160" y="287"/>
                </a:cxn>
              </a:cxnLst>
              <a:rect l="0" t="0" r="r" b="b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3" name="Freeform 65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228" y="24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365" y="325"/>
                </a:cxn>
                <a:cxn ang="0">
                  <a:pos x="1228" y="246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4" name="Freeform 66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16"/>
                </a:cxn>
                <a:cxn ang="0">
                  <a:pos x="261" y="916"/>
                </a:cxn>
                <a:cxn ang="0">
                  <a:pos x="1394" y="262"/>
                </a:cxn>
                <a:cxn ang="0">
                  <a:pos x="1297" y="206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0" y="1113"/>
                </a:cxn>
                <a:cxn ang="0">
                  <a:pos x="0" y="95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5" name="Freeform 67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836"/>
                </a:cxn>
                <a:cxn ang="0">
                  <a:pos x="261" y="836"/>
                </a:cxn>
                <a:cxn ang="0">
                  <a:pos x="1394" y="182"/>
                </a:cxn>
                <a:cxn ang="0">
                  <a:pos x="1365" y="166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0" y="1113"/>
                </a:cxn>
                <a:cxn ang="0">
                  <a:pos x="0" y="95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6" name="Freeform 68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0" y="1114"/>
                </a:cxn>
                <a:cxn ang="0">
                  <a:pos x="0" y="95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7" name="Freeform 69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0" y="1114"/>
                </a:cxn>
                <a:cxn ang="0">
                  <a:pos x="0" y="95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8" name="Freeform 70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97"/>
                </a:cxn>
                <a:cxn ang="0">
                  <a:pos x="0" y="1051"/>
                </a:cxn>
                <a:cxn ang="0">
                  <a:pos x="0" y="1051"/>
                </a:cxn>
                <a:cxn ang="0">
                  <a:pos x="0" y="955"/>
                </a:cxn>
              </a:cxnLst>
              <a:rect l="0" t="0" r="r" b="b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9" name="Freeform 71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7"/>
                </a:cxn>
                <a:cxn ang="0">
                  <a:pos x="0" y="971"/>
                </a:cxn>
                <a:cxn ang="0">
                  <a:pos x="0" y="971"/>
                </a:cxn>
                <a:cxn ang="0">
                  <a:pos x="0" y="955"/>
                </a:cxn>
              </a:cxnLst>
              <a:rect l="0" t="0" r="r" b="b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60" name="Freeform 72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/>
              <a:ahLst/>
              <a:cxnLst>
                <a:cxn ang="0">
                  <a:pos x="3307" y="954"/>
                </a:cxn>
                <a:cxn ang="0">
                  <a:pos x="0" y="954"/>
                </a:cxn>
                <a:cxn ang="0">
                  <a:pos x="684" y="1311"/>
                </a:cxn>
                <a:cxn ang="0">
                  <a:pos x="724" y="1261"/>
                </a:cxn>
                <a:cxn ang="0">
                  <a:pos x="767" y="1213"/>
                </a:cxn>
                <a:cxn ang="0">
                  <a:pos x="812" y="1166"/>
                </a:cxn>
                <a:cxn ang="0">
                  <a:pos x="861" y="1124"/>
                </a:cxn>
                <a:cxn ang="0">
                  <a:pos x="911" y="1083"/>
                </a:cxn>
                <a:cxn ang="0">
                  <a:pos x="963" y="1045"/>
                </a:cxn>
                <a:cxn ang="0">
                  <a:pos x="1018" y="1010"/>
                </a:cxn>
                <a:cxn ang="0">
                  <a:pos x="1079" y="974"/>
                </a:cxn>
                <a:cxn ang="0">
                  <a:pos x="1149" y="939"/>
                </a:cxn>
                <a:cxn ang="0">
                  <a:pos x="1221" y="909"/>
                </a:cxn>
                <a:cxn ang="0">
                  <a:pos x="1295" y="884"/>
                </a:cxn>
                <a:cxn ang="0">
                  <a:pos x="1373" y="863"/>
                </a:cxn>
                <a:cxn ang="0">
                  <a:pos x="1451" y="847"/>
                </a:cxn>
                <a:cxn ang="0">
                  <a:pos x="1530" y="836"/>
                </a:cxn>
                <a:cxn ang="0">
                  <a:pos x="1612" y="830"/>
                </a:cxn>
                <a:cxn ang="0">
                  <a:pos x="1654" y="300"/>
                </a:cxn>
                <a:cxn ang="0">
                  <a:pos x="2787" y="954"/>
                </a:cxn>
                <a:cxn ang="0">
                  <a:pos x="1654" y="1076"/>
                </a:cxn>
                <a:cxn ang="0">
                  <a:pos x="1588" y="1078"/>
                </a:cxn>
                <a:cxn ang="0">
                  <a:pos x="1523" y="1084"/>
                </a:cxn>
                <a:cxn ang="0">
                  <a:pos x="1459" y="1095"/>
                </a:cxn>
                <a:cxn ang="0">
                  <a:pos x="1398" y="1110"/>
                </a:cxn>
                <a:cxn ang="0">
                  <a:pos x="1338" y="1128"/>
                </a:cxn>
                <a:cxn ang="0">
                  <a:pos x="1280" y="1150"/>
                </a:cxn>
                <a:cxn ang="0">
                  <a:pos x="1223" y="1176"/>
                </a:cxn>
                <a:cxn ang="0">
                  <a:pos x="1168" y="1205"/>
                </a:cxn>
                <a:cxn ang="0">
                  <a:pos x="1086" y="1258"/>
                </a:cxn>
                <a:cxn ang="0">
                  <a:pos x="1010" y="1319"/>
                </a:cxn>
                <a:cxn ang="0">
                  <a:pos x="941" y="1386"/>
                </a:cxn>
                <a:cxn ang="0">
                  <a:pos x="878" y="1460"/>
                </a:cxn>
              </a:cxnLst>
              <a:rect l="0" t="0" r="r" b="b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61" name="Freeform 73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/>
              <a:ahLst/>
              <a:cxnLst>
                <a:cxn ang="0">
                  <a:pos x="2406" y="2557"/>
                </a:cxn>
                <a:cxn ang="0">
                  <a:pos x="2911" y="2737"/>
                </a:cxn>
                <a:cxn ang="0">
                  <a:pos x="2967" y="2574"/>
                </a:cxn>
                <a:cxn ang="0">
                  <a:pos x="2997" y="2385"/>
                </a:cxn>
                <a:cxn ang="0">
                  <a:pos x="2993" y="2238"/>
                </a:cxn>
                <a:cxn ang="0">
                  <a:pos x="2972" y="2113"/>
                </a:cxn>
                <a:cxn ang="0">
                  <a:pos x="2934" y="1988"/>
                </a:cxn>
                <a:cxn ang="0">
                  <a:pos x="3799" y="3362"/>
                </a:cxn>
                <a:cxn ang="0">
                  <a:pos x="3154" y="1879"/>
                </a:cxn>
                <a:cxn ang="0">
                  <a:pos x="3187" y="1972"/>
                </a:cxn>
                <a:cxn ang="0">
                  <a:pos x="3219" y="2096"/>
                </a:cxn>
                <a:cxn ang="0">
                  <a:pos x="3241" y="2254"/>
                </a:cxn>
                <a:cxn ang="0">
                  <a:pos x="3242" y="2397"/>
                </a:cxn>
                <a:cxn ang="0">
                  <a:pos x="3230" y="2517"/>
                </a:cxn>
                <a:cxn ang="0">
                  <a:pos x="3206" y="2634"/>
                </a:cxn>
                <a:cxn ang="0">
                  <a:pos x="3172" y="2747"/>
                </a:cxn>
                <a:cxn ang="0">
                  <a:pos x="3118" y="2875"/>
                </a:cxn>
                <a:cxn ang="0">
                  <a:pos x="1899" y="4316"/>
                </a:cxn>
                <a:cxn ang="0">
                  <a:pos x="1789" y="3533"/>
                </a:cxn>
                <a:cxn ang="0">
                  <a:pos x="1647" y="3496"/>
                </a:cxn>
                <a:cxn ang="0">
                  <a:pos x="1512" y="3444"/>
                </a:cxn>
                <a:cxn ang="0">
                  <a:pos x="1386" y="3375"/>
                </a:cxn>
                <a:cxn ang="0">
                  <a:pos x="1268" y="3293"/>
                </a:cxn>
                <a:cxn ang="0">
                  <a:pos x="1162" y="3199"/>
                </a:cxn>
                <a:cxn ang="0">
                  <a:pos x="1066" y="3093"/>
                </a:cxn>
                <a:cxn ang="0">
                  <a:pos x="984" y="2977"/>
                </a:cxn>
                <a:cxn ang="0">
                  <a:pos x="506" y="1903"/>
                </a:cxn>
                <a:cxn ang="0">
                  <a:pos x="1208" y="2870"/>
                </a:cxn>
                <a:cxn ang="0">
                  <a:pos x="1274" y="2959"/>
                </a:cxn>
                <a:cxn ang="0">
                  <a:pos x="1350" y="3040"/>
                </a:cxn>
                <a:cxn ang="0">
                  <a:pos x="1435" y="3112"/>
                </a:cxn>
                <a:cxn ang="0">
                  <a:pos x="1527" y="3173"/>
                </a:cxn>
                <a:cxn ang="0">
                  <a:pos x="1627" y="3225"/>
                </a:cxn>
                <a:cxn ang="0">
                  <a:pos x="1732" y="3265"/>
                </a:cxn>
                <a:cxn ang="0">
                  <a:pos x="1842" y="3293"/>
                </a:cxn>
                <a:cxn ang="0">
                  <a:pos x="246" y="1451"/>
                </a:cxn>
                <a:cxn ang="0">
                  <a:pos x="3676" y="1239"/>
                </a:cxn>
                <a:cxn ang="0">
                  <a:pos x="1053" y="1596"/>
                </a:cxn>
                <a:cxn ang="0">
                  <a:pos x="1136" y="1498"/>
                </a:cxn>
                <a:cxn ang="0">
                  <a:pos x="1230" y="1409"/>
                </a:cxn>
                <a:cxn ang="0">
                  <a:pos x="1332" y="1330"/>
                </a:cxn>
                <a:cxn ang="0">
                  <a:pos x="1448" y="1259"/>
                </a:cxn>
                <a:cxn ang="0">
                  <a:pos x="1590" y="1194"/>
                </a:cxn>
                <a:cxn ang="0">
                  <a:pos x="1742" y="1148"/>
                </a:cxn>
                <a:cxn ang="0">
                  <a:pos x="1899" y="1121"/>
                </a:cxn>
                <a:cxn ang="0">
                  <a:pos x="2023" y="585"/>
                </a:cxn>
                <a:cxn ang="0">
                  <a:pos x="2023" y="1361"/>
                </a:cxn>
                <a:cxn ang="0">
                  <a:pos x="1892" y="1369"/>
                </a:cxn>
                <a:cxn ang="0">
                  <a:pos x="1767" y="1395"/>
                </a:cxn>
                <a:cxn ang="0">
                  <a:pos x="1649" y="1435"/>
                </a:cxn>
                <a:cxn ang="0">
                  <a:pos x="1537" y="1490"/>
                </a:cxn>
                <a:cxn ang="0">
                  <a:pos x="1379" y="1604"/>
                </a:cxn>
                <a:cxn ang="0">
                  <a:pos x="1247" y="1745"/>
                </a:cxn>
                <a:cxn ang="0">
                  <a:pos x="4045" y="3502"/>
                </a:cxn>
                <a:cxn ang="0">
                  <a:pos x="2023" y="0"/>
                </a:cxn>
              </a:cxnLst>
              <a:rect l="0" t="0" r="r" b="b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91568" name="Picture 80" descr="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9613" y="2205038"/>
            <a:ext cx="4962525" cy="533400"/>
          </a:xfrm>
          <a:prstGeom prst="rect">
            <a:avLst/>
          </a:prstGeom>
          <a:noFill/>
        </p:spPr>
      </p:pic>
      <p:pic>
        <p:nvPicPr>
          <p:cNvPr id="26628" name="Picture 4" descr="C:\Users\fabricio\Pictures\Microsoft Media Gallery\j038542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43174" y="3786190"/>
            <a:ext cx="3357586" cy="2203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1941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Conclusão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394428"/>
            <a:ext cx="9144000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ESTE TRABALHO INVESTIGOU</a:t>
            </a:r>
            <a:endParaRPr lang="pt-BR" sz="800" b="1" dirty="0" smtClean="0">
              <a:solidFill>
                <a:schemeClr val="hlink"/>
              </a:solidFill>
              <a:latin typeface="Arial" charset="0"/>
            </a:endParaRP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500" b="1" dirty="0" smtClean="0">
              <a:solidFill>
                <a:schemeClr val="hlink"/>
              </a:solidFill>
              <a:latin typeface="Arial" charset="0"/>
            </a:endParaRPr>
          </a:p>
          <a:p>
            <a:pPr marL="355600" lvl="1" indent="179388" algn="l">
              <a:buFont typeface="Arial" pitchFamily="34" charset="0"/>
              <a:buChar char="•"/>
              <a:tabLst>
                <a:tab pos="355600" algn="l"/>
                <a:tab pos="534988" algn="l"/>
                <a:tab pos="7175500" algn="l"/>
              </a:tabLst>
              <a:defRPr/>
            </a:pPr>
            <a:r>
              <a:rPr lang="pt-BR" sz="1800" dirty="0" smtClean="0"/>
              <a:t> A Integração de Informação sob a ótica do problema de Mapeamento Semântico entre 	Ontologias;</a:t>
            </a:r>
          </a:p>
          <a:p>
            <a:pPr marL="355600" lvl="1" indent="179388" algn="l">
              <a:tabLst>
                <a:tab pos="355600" algn="l"/>
                <a:tab pos="534988" algn="l"/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355600" algn="l"/>
                <a:tab pos="534988" algn="l"/>
                <a:tab pos="7175500" algn="l"/>
              </a:tabLst>
              <a:defRPr/>
            </a:pPr>
            <a:r>
              <a:rPr lang="pt-BR" sz="1800" dirty="0" smtClean="0"/>
              <a:t>Uma abordagem de mapeamento utilizando Aprendizado de Máquina;</a:t>
            </a:r>
          </a:p>
          <a:p>
            <a:pPr marL="355600" lvl="1" indent="179388" algn="l">
              <a:buFont typeface="Arial" pitchFamily="34" charset="0"/>
              <a:buChar char="•"/>
              <a:tabLst>
                <a:tab pos="355600" algn="l"/>
                <a:tab pos="534988" algn="l"/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355600" algn="l"/>
                <a:tab pos="534988" algn="l"/>
                <a:tab pos="7175500" algn="l"/>
              </a:tabLst>
              <a:defRPr/>
            </a:pPr>
            <a:r>
              <a:rPr lang="pt-BR" sz="1800" dirty="0" smtClean="0"/>
              <a:t>Diferentes algoritmos de classificação adaptados para a abordagem de mapeamento.</a:t>
            </a:r>
            <a:endParaRPr lang="pt-BR" sz="800" dirty="0" smtClean="0"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3214686"/>
            <a:ext cx="914400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ESTE TRABALHO CONCLUIU QUE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>
              <a:solidFill>
                <a:srgbClr val="545472"/>
              </a:solidFill>
              <a:latin typeface="Arial" pitchFamily="34" charset="0"/>
              <a:cs typeface="Arial" pitchFamily="34" charset="0"/>
            </a:endParaRPr>
          </a:p>
          <a:p>
            <a:pPr marL="355600" lvl="1" indent="179388" algn="l">
              <a:buFont typeface="Arial" pitchFamily="34" charset="0"/>
              <a:buChar char="•"/>
              <a:tabLst>
                <a:tab pos="7175500" algn="l"/>
              </a:tabLst>
              <a:defRPr/>
            </a:pPr>
            <a:r>
              <a:rPr lang="pt-BR" sz="1800" dirty="0" smtClean="0"/>
              <a:t>A abordagem funciona bem e é promissora;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55600" lvl="1" indent="179388" algn="l">
              <a:tabLst>
                <a:tab pos="7175500" algn="l"/>
              </a:tabLst>
              <a:defRPr/>
            </a:pPr>
            <a:endParaRPr lang="pt-BR" sz="500" dirty="0" smtClean="0">
              <a:solidFill>
                <a:srgbClr val="545472"/>
              </a:solidFill>
              <a:latin typeface="Arial" pitchFamily="34" charset="0"/>
              <a:cs typeface="Arial" pitchFamily="34" charset="0"/>
            </a:endParaRPr>
          </a:p>
          <a:p>
            <a:pPr marL="355600" lvl="1" indent="179388" algn="l">
              <a:buFont typeface="Arial" pitchFamily="34" charset="0"/>
              <a:buChar char="•"/>
              <a:tabLst>
                <a:tab pos="7175500" algn="l"/>
              </a:tabLst>
              <a:defRPr/>
            </a:pPr>
            <a:r>
              <a:rPr lang="pt-BR" sz="1800" dirty="0" smtClean="0"/>
              <a:t>Explorar instâncias no mapeamento é bom;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	</a:t>
            </a:r>
            <a:endParaRPr lang="pt-BR" sz="1800" dirty="0" smtClean="0"/>
          </a:p>
          <a:p>
            <a:pPr marL="355600" lvl="1" indent="179388" algn="l">
              <a:tabLst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7175500" algn="l"/>
              </a:tabLst>
              <a:defRPr/>
            </a:pPr>
            <a:r>
              <a:rPr lang="pt-BR" sz="1800" dirty="0" smtClean="0"/>
              <a:t>O NB-</a:t>
            </a:r>
            <a:r>
              <a:rPr lang="pt-BR" sz="1800" i="1" dirty="0" smtClean="0"/>
              <a:t>Shrinkage</a:t>
            </a:r>
            <a:r>
              <a:rPr lang="pt-BR" sz="1800" dirty="0" smtClean="0"/>
              <a:t> é o classificador que melhor funciona na nossa  abordagem;</a:t>
            </a:r>
          </a:p>
          <a:p>
            <a:pPr marL="355600" lvl="1" indent="179388" algn="l">
              <a:buFont typeface="Arial" pitchFamily="34" charset="0"/>
              <a:buChar char="•"/>
              <a:tabLst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534988" algn="l"/>
                <a:tab pos="7175500" algn="l"/>
              </a:tabLst>
              <a:defRPr/>
            </a:pPr>
            <a:r>
              <a:rPr lang="pt-BR" sz="1800" dirty="0" smtClean="0"/>
              <a:t>Reutilizar os mapeamentos computados pelo próprio L-</a:t>
            </a:r>
            <a:r>
              <a:rPr lang="pt-BR" sz="1800" i="1" dirty="0" smtClean="0"/>
              <a:t>Match</a:t>
            </a:r>
            <a:r>
              <a:rPr lang="pt-BR" sz="1800" dirty="0" smtClean="0"/>
              <a:t> incrementa a 	qualidade dos resultados;</a:t>
            </a:r>
          </a:p>
          <a:p>
            <a:pPr marL="355600" lvl="1" indent="179388" algn="l">
              <a:tabLst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534988" algn="l"/>
                <a:tab pos="7175500" algn="l"/>
              </a:tabLst>
              <a:defRPr/>
            </a:pPr>
            <a:r>
              <a:rPr lang="pt-BR" sz="1800" dirty="0" smtClean="0"/>
              <a:t>Não foi possível fazer avaliação comparativa com o S-</a:t>
            </a:r>
            <a:r>
              <a:rPr lang="pt-BR" sz="1800" i="1" dirty="0" smtClean="0"/>
              <a:t>Match</a:t>
            </a:r>
            <a:r>
              <a:rPr lang="pt-BR" sz="1800" dirty="0" smtClean="0"/>
              <a:t>, que é o único mapeador 	semântico além do L-</a:t>
            </a:r>
            <a:r>
              <a:rPr lang="pt-BR" sz="1800" i="1" dirty="0" smtClean="0"/>
              <a:t>Match</a:t>
            </a:r>
            <a:r>
              <a:rPr lang="pt-BR" sz="1800" dirty="0" smtClean="0"/>
              <a:t>, pois seus criadores não o disponibilizam para terceiros.</a:t>
            </a:r>
            <a:endParaRPr lang="pt-BR" sz="1800" dirty="0" smtClean="0">
              <a:solidFill>
                <a:srgbClr val="54547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7285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Trabalhos Futuros e Oportunidades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42908" y="1357298"/>
            <a:ext cx="9286908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MÓDULO DE 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EXTRAÇÃO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500" b="1" dirty="0" smtClean="0">
              <a:solidFill>
                <a:schemeClr val="hlink"/>
              </a:solidFill>
              <a:latin typeface="Arial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1800" dirty="0" smtClean="0"/>
              <a:t>  Incluir técnicas básicas de mapeamento ( Ex: casamento de </a:t>
            </a:r>
            <a:r>
              <a:rPr lang="pt-BR" sz="1800" i="1" dirty="0" smtClean="0"/>
              <a:t>strings</a:t>
            </a:r>
            <a:r>
              <a:rPr lang="pt-BR" sz="1800" dirty="0" smtClean="0"/>
              <a:t>, etc. )</a:t>
            </a:r>
          </a:p>
          <a:p>
            <a:pPr marL="635000" lvl="1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/>
              <a:t> 	Experimentar outras técnicas para  identificar sinônimos e desambiguar palavras</a:t>
            </a:r>
            <a:r>
              <a:rPr lang="pt-BR" sz="1800" i="1" dirty="0" smtClean="0"/>
              <a:t>.</a:t>
            </a:r>
          </a:p>
          <a:p>
            <a:pPr marL="635000" lvl="1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/>
              <a:t> 	Investigar a correlação entre palavras de diferentes classes gramaticais em nomes 	compostos .  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	</a:t>
            </a:r>
            <a:r>
              <a:rPr lang="pt-BR" sz="1800" dirty="0" smtClean="0"/>
              <a:t>Aceitar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 smtClean="0"/>
              <a:t>diferentes formatos de ontologias além do OWL.</a:t>
            </a:r>
            <a:endParaRPr lang="pt-BR" sz="1800" dirty="0" smtClean="0">
              <a:solidFill>
                <a:srgbClr val="545472"/>
              </a:solidFill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dirty="0" smtClean="0">
              <a:solidFill>
                <a:srgbClr val="545472"/>
              </a:solidFill>
            </a:endParaRP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500" dirty="0" smtClean="0"/>
          </a:p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MÓDULO DE SIMILARIDADE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500" b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/>
              <a:t> 	</a:t>
            </a:r>
            <a:r>
              <a:rPr lang="pt-BR" sz="1800" dirty="0" smtClean="0"/>
              <a:t>Experimentar classificação hierárquica com NB-</a:t>
            </a:r>
            <a:r>
              <a:rPr lang="pt-BR" sz="1800" i="1" dirty="0" smtClean="0"/>
              <a:t>Shrinkage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i="1" dirty="0" smtClean="0"/>
              <a:t> 	</a:t>
            </a:r>
            <a:r>
              <a:rPr lang="pt-BR" sz="1800" dirty="0" smtClean="0"/>
              <a:t>Experimentar outras </a:t>
            </a:r>
            <a:r>
              <a:rPr lang="pt-BR" sz="1800" dirty="0" err="1" smtClean="0"/>
              <a:t>APIs</a:t>
            </a:r>
            <a:r>
              <a:rPr lang="pt-BR" sz="1800" dirty="0" smtClean="0"/>
              <a:t>  de classificação, como a </a:t>
            </a:r>
            <a:r>
              <a:rPr lang="pt-BR" sz="1800" dirty="0" err="1" smtClean="0"/>
              <a:t>Weka</a:t>
            </a:r>
            <a:r>
              <a:rPr lang="pt-BR" sz="1800" dirty="0" smtClean="0"/>
              <a:t> e </a:t>
            </a:r>
            <a:r>
              <a:rPr lang="pt-BR" sz="1800" dirty="0" err="1" smtClean="0"/>
              <a:t>LibSVM</a:t>
            </a:r>
            <a:r>
              <a:rPr lang="pt-BR" sz="1800" dirty="0" smtClean="0"/>
              <a:t>. 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 	</a:t>
            </a:r>
            <a:r>
              <a:rPr lang="pt-BR" sz="1800" dirty="0" smtClean="0"/>
              <a:t>Adicionar instâncias através de Anotação Automática.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 	</a:t>
            </a:r>
            <a:r>
              <a:rPr lang="pt-BR" sz="1800" dirty="0" smtClean="0"/>
              <a:t>Eliminar instâncias ruins através de </a:t>
            </a:r>
            <a:r>
              <a:rPr lang="pt-BR" sz="1800" i="1" dirty="0" err="1" smtClean="0"/>
              <a:t>Noisy</a:t>
            </a:r>
            <a:r>
              <a:rPr lang="pt-BR" sz="1800" i="1" dirty="0" smtClean="0"/>
              <a:t> Exemplar </a:t>
            </a:r>
            <a:r>
              <a:rPr lang="pt-BR" sz="1800" i="1" dirty="0" err="1" smtClean="0"/>
              <a:t>Pruning</a:t>
            </a:r>
            <a:endParaRPr lang="pt-BR" sz="18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i="1" dirty="0" smtClean="0">
                <a:latin typeface="Arial" pitchFamily="34" charset="0"/>
                <a:cs typeface="Arial" pitchFamily="34" charset="0"/>
              </a:rPr>
              <a:t> 	</a:t>
            </a:r>
            <a:r>
              <a:rPr lang="pt-BR" sz="1800" dirty="0" smtClean="0"/>
              <a:t>Ignorar valores de sobreposição (interseção) entre conceitos que sejam pouco similares.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dirty="0" smtClean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7285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Trabalhos Futuros e Oportunidades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42908" y="1357298"/>
            <a:ext cx="928690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MÓDULO DE 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MAPEAMENTO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800" b="1" dirty="0" smtClean="0">
              <a:solidFill>
                <a:schemeClr val="hlink"/>
              </a:solidFill>
              <a:latin typeface="Arial" charset="0"/>
            </a:endParaRP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800" b="1" dirty="0" smtClean="0">
              <a:solidFill>
                <a:schemeClr val="hlink"/>
              </a:solidFill>
              <a:latin typeface="Arial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dirty="0" smtClean="0"/>
              <a:t> 	Observar o comportamento da comparação </a:t>
            </a:r>
            <a:r>
              <a:rPr lang="pt-BR" sz="1800" i="1" dirty="0" err="1" smtClean="0"/>
              <a:t>TopDown</a:t>
            </a:r>
            <a:r>
              <a:rPr lang="pt-BR" sz="1800" i="1" dirty="0" smtClean="0"/>
              <a:t> </a:t>
            </a:r>
            <a:r>
              <a:rPr lang="pt-BR" sz="1800" dirty="0" smtClean="0"/>
              <a:t>afim de otimizá-la. 	</a:t>
            </a:r>
          </a:p>
          <a:p>
            <a:pPr marL="635000" lvl="1" indent="4763" algn="l"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endParaRPr lang="pt-BR" sz="10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dirty="0" smtClean="0"/>
              <a:t> 	Melhor reutilização dos mapeamentos computados durante as iterações de mapeamento.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endParaRPr lang="pt-BR" sz="10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dirty="0" smtClean="0"/>
              <a:t>	Aplicar o raciocínio proposicional  do S-</a:t>
            </a:r>
            <a:r>
              <a:rPr lang="pt-BR" sz="1800" i="1" dirty="0" smtClean="0"/>
              <a:t>Match </a:t>
            </a:r>
            <a:r>
              <a:rPr lang="pt-BR" sz="1800" dirty="0" smtClean="0"/>
              <a:t>sobre mapeamentos computados </a:t>
            </a:r>
          </a:p>
          <a:p>
            <a:pPr marL="635000" lvl="1" indent="4763" algn="l"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dirty="0" smtClean="0"/>
              <a:t>	pelo L-</a:t>
            </a:r>
            <a:r>
              <a:rPr lang="pt-BR" sz="1800" i="1" dirty="0" smtClean="0"/>
              <a:t>Match.</a:t>
            </a:r>
          </a:p>
          <a:p>
            <a:pPr marL="635000" lvl="1" indent="4763" algn="l"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endParaRPr lang="pt-BR" sz="10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i="1" dirty="0" smtClean="0"/>
              <a:t> 	</a:t>
            </a:r>
            <a:r>
              <a:rPr lang="pt-BR" sz="1800" dirty="0" smtClean="0"/>
              <a:t>Estender o L-</a:t>
            </a:r>
            <a:r>
              <a:rPr lang="pt-BR" sz="1800" i="1" dirty="0" smtClean="0"/>
              <a:t>Match</a:t>
            </a:r>
            <a:r>
              <a:rPr lang="pt-BR" sz="1800" dirty="0" smtClean="0"/>
              <a:t> para mapear propriedades (e não apenas conceitos).</a:t>
            </a:r>
            <a:endParaRPr lang="pt-BR" sz="1800" i="1" dirty="0" smtClean="0"/>
          </a:p>
          <a:p>
            <a:pPr marL="1092200" lvl="2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endParaRPr lang="pt-BR" sz="10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i="1" dirty="0" smtClean="0"/>
              <a:t> 	</a:t>
            </a:r>
            <a:r>
              <a:rPr lang="pt-BR" sz="1800" dirty="0" smtClean="0"/>
              <a:t>Comparar conceitos através de suas propriedades (e não apenas instâncias)</a:t>
            </a:r>
            <a:endParaRPr lang="pt-BR" sz="18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dirty="0" smtClean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14818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785794"/>
            <a:ext cx="2143140" cy="116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upo 27"/>
          <p:cNvGrpSpPr/>
          <p:nvPr/>
        </p:nvGrpSpPr>
        <p:grpSpPr>
          <a:xfrm>
            <a:off x="71406" y="1714488"/>
            <a:ext cx="8715436" cy="3643338"/>
            <a:chOff x="71406" y="1714488"/>
            <a:chExt cx="8715436" cy="3643338"/>
          </a:xfrm>
        </p:grpSpPr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5"/>
            <a:srcRect l="8203" t="44063" r="33754" b="12467"/>
            <a:stretch>
              <a:fillRect/>
            </a:stretch>
          </p:blipFill>
          <p:spPr bwMode="auto">
            <a:xfrm>
              <a:off x="2071670" y="2214554"/>
              <a:ext cx="6715172" cy="314327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1406" y="1714488"/>
              <a:ext cx="3071834" cy="17791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  <a:softEdge rad="12700"/>
            </a:effectLst>
            <a:scene3d>
              <a:camera prst="orthographicFront"/>
              <a:lightRig rig="threePt" dir="t"/>
            </a:scene3d>
            <a:sp3d prstMaterial="dkEdge"/>
          </p:spPr>
        </p:pic>
      </p:grpSp>
      <p:grpSp>
        <p:nvGrpSpPr>
          <p:cNvPr id="14" name="Grupo 13"/>
          <p:cNvGrpSpPr/>
          <p:nvPr/>
        </p:nvGrpSpPr>
        <p:grpSpPr>
          <a:xfrm>
            <a:off x="500034" y="1714488"/>
            <a:ext cx="8496004" cy="4412779"/>
            <a:chOff x="500034" y="1714488"/>
            <a:chExt cx="8496004" cy="4412779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0034" y="1714488"/>
              <a:ext cx="6715172" cy="3150094"/>
            </a:xfrm>
            <a:prstGeom prst="rect">
              <a:avLst/>
            </a:prstGeom>
            <a:solidFill>
              <a:srgbClr val="FFFFFF">
                <a:shade val="85000"/>
                <a:alpha val="50000"/>
              </a:srgbClr>
            </a:solidFill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  <a:reflection blurRad="6350" stA="52000" endA="300" endPos="35000" dir="5400000" sy="-100000" algn="bl" rotWithShape="0"/>
            </a:effectLst>
          </p:spPr>
        </p:pic>
        <p:sp>
          <p:nvSpPr>
            <p:cNvPr id="8" name="CaixaDeTexto 7"/>
            <p:cNvSpPr txBox="1"/>
            <p:nvPr/>
          </p:nvSpPr>
          <p:spPr>
            <a:xfrm>
              <a:off x="4071934" y="5357826"/>
              <a:ext cx="49241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DEUS </a:t>
              </a:r>
              <a:r>
                <a:rPr lang="en-US" b="1" dirty="0" err="1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DIZ</a:t>
              </a:r>
              <a:r>
                <a:rPr lang="en-US" b="1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“</a:t>
              </a:r>
              <a:r>
                <a:rPr lang="en-US" b="1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TUDO</a:t>
              </a:r>
              <a:r>
                <a:rPr lang="en-US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É </a:t>
              </a:r>
              <a:r>
                <a:rPr lang="en-US" b="1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POSSÍVEL</a:t>
              </a:r>
              <a:r>
                <a:rPr lang="en-US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”</a:t>
              </a:r>
            </a:p>
            <a:p>
              <a:pPr algn="r"/>
              <a:r>
                <a:rPr lang="en-US" sz="2000" b="1" i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(LUCAS 18:27) </a:t>
              </a:r>
              <a:endParaRPr lang="pt-BR" sz="20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3" descr="C:\Users\fabricio\Desktop\happy_face_www2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929322" y="3500438"/>
              <a:ext cx="3060152" cy="17668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12700" stA="38000" endPos="28000" dist="5000" dir="5400000" sy="-100000" algn="bl" rotWithShape="0"/>
            </a:effectLst>
          </p:spPr>
        </p:pic>
      </p:grpSp>
      <p:sp>
        <p:nvSpPr>
          <p:cNvPr id="26" name="CaixaDeTexto 25"/>
          <p:cNvSpPr txBox="1"/>
          <p:nvPr/>
        </p:nvSpPr>
        <p:spPr>
          <a:xfrm>
            <a:off x="0" y="100660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err="1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b="1" dirty="0" err="1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UANDO</a:t>
            </a:r>
            <a:r>
              <a:rPr lang="en-US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DIZES</a:t>
            </a:r>
            <a:r>
              <a:rPr lang="en-US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“É </a:t>
            </a:r>
            <a:r>
              <a:rPr lang="en-US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IMPOSSÍVEL</a:t>
            </a: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…”</a:t>
            </a:r>
            <a:endParaRPr lang="pt-B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9"/>
          <a:srcRect l="38706" b="57340"/>
          <a:stretch>
            <a:fillRect/>
          </a:stretch>
        </p:blipFill>
        <p:spPr bwMode="auto">
          <a:xfrm>
            <a:off x="7929586" y="761856"/>
            <a:ext cx="1214631" cy="8453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212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OBJETIVOS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pic>
        <p:nvPicPr>
          <p:cNvPr id="5" name="Picture 3" descr="C:\Users\fabricio\Desktop\foto_princip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6193" y="1550987"/>
            <a:ext cx="2803525" cy="1878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-142908" y="1428736"/>
            <a:ext cx="6215106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	Mapeamento</a:t>
            </a:r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Desenvolver uma abordagem de boa qualidade para comparar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conceitos de ontologias distintas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 descobrir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Mapeamentos Semânticos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entre eles.</a:t>
            </a:r>
            <a:endParaRPr lang="pt-BR" sz="16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42908" y="2739466"/>
            <a:ext cx="87154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dirty="0" smtClean="0"/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	Classificação Supervisionada</a:t>
            </a:r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Adaptar e experimentar  algoritmos de </a:t>
            </a:r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Classificação Supervisionada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para o processo </a:t>
            </a:r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 Mapeamento Semântico.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2000" dirty="0" smtClean="0"/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2000" dirty="0" smtClean="0"/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	Protótipo</a:t>
            </a:r>
            <a:endParaRPr lang="pt-BR" sz="2000" dirty="0" smtClean="0">
              <a:solidFill>
                <a:srgbClr val="0070C0"/>
              </a:solidFill>
            </a:endParaRPr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Implementar e avaliar a eficácia de um mapeador  orientado à instanciação de conceitos ontológicos: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L-</a:t>
            </a:r>
            <a:r>
              <a:rPr lang="pt-BR" sz="18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Match System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Learning Match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).</a:t>
            </a:r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124" descr="coruja_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0892" y="2928934"/>
            <a:ext cx="1951037" cy="146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295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CONTRIBUIÇÕES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pic>
        <p:nvPicPr>
          <p:cNvPr id="90114" name="Picture 2" descr="C:\Users\fabricio\Desktop\325724_120436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1523924"/>
            <a:ext cx="2476517" cy="1857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00330" y="1400496"/>
            <a:ext cx="671514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	</a:t>
            </a: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Mapeamento Semântico</a:t>
            </a: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: 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>
                <a:solidFill>
                  <a:srgbClr val="000000"/>
                </a:solidFill>
              </a:rPr>
              <a:t> 	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 L-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Match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computa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axiomas ponte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entre conceitos e 	não apenas valores de similaridade, como é feito pela 	maioria dos sistemas de mapeamento atuais.</a:t>
            </a:r>
            <a:endParaRPr lang="pt-BR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dirty="0" smtClean="0">
              <a:solidFill>
                <a:srgbClr val="000000"/>
              </a:solidFill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>
                <a:solidFill>
                  <a:srgbClr val="000000"/>
                </a:solidFill>
              </a:rPr>
              <a:t> 	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 L-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Match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surge como nova alternativa, uma vez que 	até a sua conclusão, o único mapeador semântico bem 	sucedido era o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S-</a:t>
            </a:r>
            <a:r>
              <a:rPr lang="pt-BR" sz="1800" b="1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Match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pt-BR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4093683"/>
            <a:ext cx="91440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	</a:t>
            </a: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Aprendizado de Máquina para Mapeamento:</a:t>
            </a:r>
            <a:r>
              <a:rPr lang="pt-BR" sz="2000" b="1" dirty="0" smtClean="0"/>
              <a:t> 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	Até hoje, esta abordagem é </a:t>
            </a:r>
            <a:r>
              <a:rPr lang="pt-BR" sz="20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ignorada</a:t>
            </a:r>
            <a:r>
              <a:rPr lang="pt-BR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ou </a:t>
            </a:r>
            <a:r>
              <a:rPr lang="pt-BR" sz="20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subutilizada </a:t>
            </a:r>
            <a:r>
              <a:rPr lang="pt-BR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em trabalhos 	sobre mapeamento entre ontologias.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b="1" dirty="0" smtClean="0">
              <a:solidFill>
                <a:srgbClr val="000000"/>
              </a:solidFill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>
                <a:solidFill>
                  <a:srgbClr val="000000"/>
                </a:solidFill>
              </a:rPr>
              <a:t> 	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Experimentação comparativa entre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diferentes algoritmos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 Classificação 	Supervisionada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adaptados para o processo de Mapeamento.</a:t>
            </a:r>
            <a:endParaRPr lang="pt-BR" sz="20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7</a:t>
            </a:fld>
            <a:endParaRPr lang="pt-BR" dirty="0"/>
          </a:p>
        </p:txBody>
      </p:sp>
      <p:pic>
        <p:nvPicPr>
          <p:cNvPr id="12" name="Picture 12" descr="BD15184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747359"/>
            <a:ext cx="6572296" cy="110137"/>
          </a:xfrm>
          <a:prstGeom prst="rect">
            <a:avLst/>
          </a:prstGeom>
          <a:noFill/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0" y="2924179"/>
            <a:ext cx="91439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6713" lvl="0" indent="-192088">
              <a:tabLst>
                <a:tab pos="449263" algn="l"/>
                <a:tab pos="4927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Alinhamento</a:t>
            </a:r>
            <a:r>
              <a:rPr lang="pt-BR" sz="1800" b="1" dirty="0" smtClean="0">
                <a:solidFill>
                  <a:srgbClr val="545472"/>
                </a:solidFill>
                <a:latin typeface="Arial" charset="0"/>
              </a:rPr>
              <a:t> </a:t>
            </a:r>
            <a:r>
              <a:rPr lang="pt-BR" sz="2000" b="1" dirty="0" smtClean="0">
                <a:solidFill>
                  <a:srgbClr val="000000"/>
                </a:solidFill>
              </a:rPr>
              <a:t>ou</a:t>
            </a:r>
            <a:r>
              <a:rPr lang="pt-BR" sz="1800" b="1" dirty="0" smtClean="0">
                <a:solidFill>
                  <a:srgbClr val="545472"/>
                </a:solidFill>
                <a:latin typeface="Arial" charset="0"/>
              </a:rPr>
              <a:t> </a:t>
            </a:r>
            <a:r>
              <a:rPr lang="pt-BR" sz="1800" b="1" dirty="0" smtClean="0">
                <a:solidFill>
                  <a:srgbClr val="0070C0"/>
                </a:solidFill>
                <a:latin typeface="Arial" charset="0"/>
              </a:rPr>
              <a:t>Mapeamentos Semântico </a:t>
            </a:r>
          </a:p>
          <a:p>
            <a:pPr marL="366713" lvl="0" indent="-192088">
              <a:tabLst>
                <a:tab pos="449263" algn="l"/>
                <a:tab pos="4927600" algn="l"/>
                <a:tab pos="7175500" algn="l"/>
              </a:tabLst>
              <a:defRPr/>
            </a:pPr>
            <a:r>
              <a:rPr lang="pt-BR" sz="2000" b="1" dirty="0" smtClean="0">
                <a:solidFill>
                  <a:srgbClr val="000000"/>
                </a:solidFill>
              </a:rPr>
              <a:t>entre conceitos de ontologias distintas</a:t>
            </a:r>
          </a:p>
        </p:txBody>
      </p:sp>
      <p:sp>
        <p:nvSpPr>
          <p:cNvPr id="10" name="AutoShape 122" descr="Gotas"/>
          <p:cNvSpPr>
            <a:spLocks noChangeArrowheads="1"/>
          </p:cNvSpPr>
          <p:nvPr/>
        </p:nvSpPr>
        <p:spPr bwMode="auto">
          <a:xfrm>
            <a:off x="4035439" y="2000240"/>
            <a:ext cx="647700" cy="598488"/>
          </a:xfrm>
          <a:prstGeom prst="su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400" dirty="0" smtClean="0"/>
              <a:t>1</a:t>
            </a:r>
            <a:endParaRPr lang="pt-BR" sz="2400" dirty="0"/>
          </a:p>
        </p:txBody>
      </p:sp>
      <p:sp>
        <p:nvSpPr>
          <p:cNvPr id="16" name="Retângulo 15"/>
          <p:cNvSpPr/>
          <p:nvPr/>
        </p:nvSpPr>
        <p:spPr>
          <a:xfrm>
            <a:off x="215028" y="857232"/>
            <a:ext cx="2277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CONCEITOS</a:t>
            </a:r>
          </a:p>
        </p:txBody>
      </p:sp>
      <p:pic>
        <p:nvPicPr>
          <p:cNvPr id="17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-230668" y="1285860"/>
            <a:ext cx="4152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indent="355600" algn="l">
              <a:buBlip>
                <a:blip r:embed="rId6"/>
              </a:buBlip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Definição do Problema</a:t>
            </a:r>
          </a:p>
        </p:txBody>
      </p:sp>
      <p:pic>
        <p:nvPicPr>
          <p:cNvPr id="20" name="Picture 12" descr="BD15184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676053"/>
            <a:ext cx="6572296" cy="110137"/>
          </a:xfrm>
          <a:prstGeom prst="rect">
            <a:avLst/>
          </a:prstGeom>
          <a:noFill/>
        </p:spPr>
      </p:pic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9050" y="3571876"/>
            <a:ext cx="91249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endParaRPr lang="pt-BR" sz="1000" b="1" dirty="0" smtClean="0">
              <a:latin typeface="Arial" charset="0"/>
            </a:endParaRPr>
          </a:p>
          <a:p>
            <a:pPr marL="366713" lvl="0" indent="-192088" algn="l">
              <a:buFontTx/>
              <a:buChar char="•"/>
              <a:tabLst>
                <a:tab pos="449263" algn="l"/>
                <a:tab pos="7175500" algn="l"/>
              </a:tabLst>
              <a:defRPr/>
            </a:pPr>
            <a:endParaRPr lang="pt-BR" dirty="0" smtClean="0">
              <a:solidFill>
                <a:srgbClr val="545472"/>
              </a:solidFill>
            </a:endParaRPr>
          </a:p>
          <a:p>
            <a:pPr marL="366713" lvl="0" indent="-192088">
              <a:tabLst>
                <a:tab pos="449263" algn="l"/>
                <a:tab pos="7175500" algn="l"/>
              </a:tabLst>
              <a:defRPr/>
            </a:pPr>
            <a:r>
              <a:rPr lang="pt-BR" dirty="0" smtClean="0">
                <a:solidFill>
                  <a:srgbClr val="000000"/>
                </a:solidFill>
              </a:rPr>
              <a:t>Dado um </a:t>
            </a: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par de conceitos </a:t>
            </a:r>
            <a:r>
              <a:rPr lang="pt-BR" dirty="0" smtClean="0">
                <a:solidFill>
                  <a:srgbClr val="000000"/>
                </a:solidFill>
              </a:rPr>
              <a:t>oriundos de </a:t>
            </a: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ontologias distintas </a:t>
            </a:r>
            <a:r>
              <a:rPr lang="pt-BR" dirty="0" smtClean="0">
                <a:solidFill>
                  <a:srgbClr val="000000"/>
                </a:solidFill>
              </a:rPr>
              <a:t>A e B,  </a:t>
            </a:r>
          </a:p>
          <a:p>
            <a:pPr marL="366713" lvl="0" indent="-192088">
              <a:tabLst>
                <a:tab pos="449263" algn="l"/>
                <a:tab pos="7175500" algn="l"/>
              </a:tabLst>
              <a:defRPr/>
            </a:pPr>
            <a:r>
              <a:rPr lang="pt-BR" dirty="0" smtClean="0">
                <a:solidFill>
                  <a:srgbClr val="000000"/>
                </a:solidFill>
              </a:rPr>
              <a:t>qual é a </a:t>
            </a:r>
            <a:r>
              <a:rPr lang="pt-BR" sz="2000" b="1" dirty="0" smtClean="0">
                <a:solidFill>
                  <a:srgbClr val="0070C0"/>
                </a:solidFill>
                <a:latin typeface="Arial" charset="0"/>
              </a:rPr>
              <a:t>relação semântica mais forte</a:t>
            </a:r>
            <a:r>
              <a:rPr lang="pt-BR" dirty="0" smtClean="0">
                <a:solidFill>
                  <a:srgbClr val="0070C0"/>
                </a:solidFill>
              </a:rPr>
              <a:t> </a:t>
            </a:r>
            <a:r>
              <a:rPr lang="pt-BR" dirty="0" smtClean="0">
                <a:solidFill>
                  <a:srgbClr val="000000"/>
                </a:solidFill>
              </a:rPr>
              <a:t>entre eles?</a:t>
            </a:r>
          </a:p>
          <a:p>
            <a:pPr marL="366713" indent="-192088" algn="l">
              <a:buFontTx/>
              <a:buChar char="•"/>
              <a:tabLst>
                <a:tab pos="449263" algn="l"/>
                <a:tab pos="7175500" algn="l"/>
              </a:tabLst>
              <a:defRPr/>
            </a:pPr>
            <a:endParaRPr lang="en-US" dirty="0"/>
          </a:p>
          <a:p>
            <a:pPr marL="366713" indent="-192088" algn="l">
              <a:tabLst>
                <a:tab pos="449263" algn="l"/>
                <a:tab pos="7175500" algn="l"/>
              </a:tabLst>
              <a:defRPr/>
            </a:pPr>
            <a:endParaRPr lang="en-US" dirty="0"/>
          </a:p>
        </p:txBody>
      </p:sp>
      <p:graphicFrame>
        <p:nvGraphicFramePr>
          <p:cNvPr id="23" name="Object 5"/>
          <p:cNvGraphicFramePr>
            <a:graphicFrameLocks noChangeAspect="1"/>
          </p:cNvGraphicFramePr>
          <p:nvPr/>
        </p:nvGraphicFramePr>
        <p:xfrm>
          <a:off x="1173163" y="5286388"/>
          <a:ext cx="6530975" cy="495300"/>
        </p:xfrm>
        <a:graphic>
          <a:graphicData uri="http://schemas.openxmlformats.org/presentationml/2006/ole">
            <p:oleObj spid="_x0000_s93186" name="Equação" r:id="rId7" imgW="267948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grpSp>
        <p:nvGrpSpPr>
          <p:cNvPr id="7" name="Group 123"/>
          <p:cNvGrpSpPr>
            <a:grpSpLocks/>
          </p:cNvGrpSpPr>
          <p:nvPr/>
        </p:nvGrpSpPr>
        <p:grpSpPr bwMode="auto">
          <a:xfrm>
            <a:off x="-142908" y="1857365"/>
            <a:ext cx="9144000" cy="2043118"/>
            <a:chOff x="476" y="1171"/>
            <a:chExt cx="5760" cy="1287"/>
          </a:xfrm>
        </p:grpSpPr>
        <p:grpSp>
          <p:nvGrpSpPr>
            <p:cNvPr id="8" name="Group 65"/>
            <p:cNvGrpSpPr>
              <a:grpSpLocks/>
            </p:cNvGrpSpPr>
            <p:nvPr/>
          </p:nvGrpSpPr>
          <p:grpSpPr bwMode="auto">
            <a:xfrm>
              <a:off x="476" y="1570"/>
              <a:ext cx="5760" cy="888"/>
              <a:chOff x="23" y="1446"/>
              <a:chExt cx="5760" cy="888"/>
            </a:xfrm>
          </p:grpSpPr>
          <p:pic>
            <p:nvPicPr>
              <p:cNvPr id="10" name="Picture 11" descr="BD15184_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43" y="2262"/>
                <a:ext cx="4320" cy="72"/>
              </a:xfrm>
              <a:prstGeom prst="rect">
                <a:avLst/>
              </a:prstGeom>
              <a:noFill/>
            </p:spPr>
          </p:pic>
          <p:pic>
            <p:nvPicPr>
              <p:cNvPr id="11" name="Picture 12" descr="BD15184_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43" y="1446"/>
                <a:ext cx="4320" cy="72"/>
              </a:xfrm>
              <a:prstGeom prst="rect">
                <a:avLst/>
              </a:prstGeom>
              <a:noFill/>
            </p:spPr>
          </p:pic>
          <p:sp>
            <p:nvSpPr>
              <p:cNvPr id="12" name="Text Box 13"/>
              <p:cNvSpPr txBox="1">
                <a:spLocks noChangeArrowheads="1"/>
              </p:cNvSpPr>
              <p:nvPr/>
            </p:nvSpPr>
            <p:spPr bwMode="auto">
              <a:xfrm>
                <a:off x="23" y="1577"/>
                <a:ext cx="5760" cy="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O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 </a:t>
                </a:r>
                <a:r>
                  <a:rPr lang="pt-BR" sz="2000" b="1" dirty="0" smtClean="0">
                    <a:solidFill>
                      <a:srgbClr val="0070C0"/>
                    </a:solidFill>
                    <a:latin typeface="Arial" charset="0"/>
                  </a:rPr>
                  <a:t>Mapeamento</a:t>
                </a:r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 </a:t>
                </a:r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é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 </a:t>
                </a:r>
                <a:r>
                  <a:rPr lang="pt-BR" sz="2000" b="1" dirty="0" smtClean="0">
                    <a:solidFill>
                      <a:srgbClr val="0070C0"/>
                    </a:solidFill>
                    <a:latin typeface="Arial" charset="0"/>
                  </a:rPr>
                  <a:t>Sintático</a:t>
                </a:r>
              </a:p>
              <a:p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quando a relação a encontrar é um</a:t>
                </a:r>
              </a:p>
              <a:p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valor de </a:t>
                </a:r>
                <a:r>
                  <a:rPr lang="pt-BR" sz="2000" b="1" dirty="0" smtClean="0">
                    <a:solidFill>
                      <a:srgbClr val="0070C0"/>
                    </a:solidFill>
                    <a:latin typeface="Arial" charset="0"/>
                  </a:rPr>
                  <a:t>similaridade na escala [0,1]</a:t>
                </a:r>
                <a:endParaRPr lang="pt-BR" sz="2000" b="1" dirty="0">
                  <a:solidFill>
                    <a:srgbClr val="0070C0"/>
                  </a:solidFill>
                  <a:latin typeface="Arial" charset="0"/>
                </a:endParaRPr>
              </a:p>
            </p:txBody>
          </p:sp>
        </p:grpSp>
        <p:sp>
          <p:nvSpPr>
            <p:cNvPr id="9" name="AutoShape 122" descr="Gotas"/>
            <p:cNvSpPr>
              <a:spLocks noChangeArrowheads="1"/>
            </p:cNvSpPr>
            <p:nvPr/>
          </p:nvSpPr>
          <p:spPr bwMode="auto">
            <a:xfrm>
              <a:off x="3153" y="1171"/>
              <a:ext cx="408" cy="377"/>
            </a:xfrm>
            <a:prstGeom prst="sun">
              <a:avLst>
                <a:gd name="adj" fmla="val 25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smtClean="0"/>
                <a:t>2</a:t>
              </a:r>
              <a:endParaRPr lang="pt-BR" sz="2400" dirty="0"/>
            </a:p>
          </p:txBody>
        </p:sp>
      </p:grpSp>
      <p:grpSp>
        <p:nvGrpSpPr>
          <p:cNvPr id="13" name="Group 123"/>
          <p:cNvGrpSpPr>
            <a:grpSpLocks/>
          </p:cNvGrpSpPr>
          <p:nvPr/>
        </p:nvGrpSpPr>
        <p:grpSpPr bwMode="auto">
          <a:xfrm>
            <a:off x="-142908" y="4000505"/>
            <a:ext cx="9144000" cy="2043118"/>
            <a:chOff x="476" y="1171"/>
            <a:chExt cx="5760" cy="1287"/>
          </a:xfrm>
        </p:grpSpPr>
        <p:grpSp>
          <p:nvGrpSpPr>
            <p:cNvPr id="14" name="Group 65"/>
            <p:cNvGrpSpPr>
              <a:grpSpLocks/>
            </p:cNvGrpSpPr>
            <p:nvPr/>
          </p:nvGrpSpPr>
          <p:grpSpPr bwMode="auto">
            <a:xfrm>
              <a:off x="476" y="1570"/>
              <a:ext cx="5760" cy="888"/>
              <a:chOff x="23" y="1446"/>
              <a:chExt cx="5760" cy="888"/>
            </a:xfrm>
          </p:grpSpPr>
          <p:pic>
            <p:nvPicPr>
              <p:cNvPr id="16" name="Picture 11" descr="BD15184_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43" y="2262"/>
                <a:ext cx="4320" cy="72"/>
              </a:xfrm>
              <a:prstGeom prst="rect">
                <a:avLst/>
              </a:prstGeom>
              <a:noFill/>
            </p:spPr>
          </p:pic>
          <p:pic>
            <p:nvPicPr>
              <p:cNvPr id="17" name="Picture 12" descr="BD15184_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43" y="1446"/>
                <a:ext cx="4320" cy="72"/>
              </a:xfrm>
              <a:prstGeom prst="rect">
                <a:avLst/>
              </a:prstGeom>
              <a:noFill/>
            </p:spPr>
          </p:pic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23" y="1577"/>
                <a:ext cx="5760" cy="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O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 </a:t>
                </a:r>
                <a:r>
                  <a:rPr lang="pt-BR" sz="2000" b="1" dirty="0" smtClean="0">
                    <a:solidFill>
                      <a:srgbClr val="0070C0"/>
                    </a:solidFill>
                    <a:latin typeface="Arial" charset="0"/>
                  </a:rPr>
                  <a:t>Mapeamento</a:t>
                </a:r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 </a:t>
                </a:r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é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 </a:t>
                </a:r>
                <a:r>
                  <a:rPr lang="pt-BR" sz="2000" b="1" dirty="0" smtClean="0">
                    <a:solidFill>
                      <a:srgbClr val="0070C0"/>
                    </a:solidFill>
                    <a:latin typeface="Arial" charset="0"/>
                  </a:rPr>
                  <a:t>Semântico </a:t>
                </a:r>
              </a:p>
              <a:p>
                <a:r>
                  <a:rPr lang="pt-BR" sz="2000" b="1" dirty="0" smtClean="0">
                    <a:solidFill>
                      <a:srgbClr val="000000"/>
                    </a:solidFill>
                    <a:latin typeface="Arial" charset="0"/>
                  </a:rPr>
                  <a:t>quando a relação a encontrar é um</a:t>
                </a:r>
              </a:p>
              <a:p>
                <a:r>
                  <a:rPr lang="pt-BR" sz="2000" b="1" dirty="0" smtClean="0">
                    <a:solidFill>
                      <a:srgbClr val="0070C0"/>
                    </a:solidFill>
                    <a:latin typeface="Arial" charset="0"/>
                  </a:rPr>
                  <a:t>Axioma Ponte </a:t>
                </a:r>
                <a:endParaRPr lang="pt-BR" sz="2000" b="1" dirty="0">
                  <a:solidFill>
                    <a:srgbClr val="0070C0"/>
                  </a:solidFill>
                  <a:latin typeface="Arial" charset="0"/>
                </a:endParaRPr>
              </a:p>
            </p:txBody>
          </p:sp>
        </p:grpSp>
        <p:sp>
          <p:nvSpPr>
            <p:cNvPr id="15" name="AutoShape 122" descr="Gotas"/>
            <p:cNvSpPr>
              <a:spLocks noChangeArrowheads="1"/>
            </p:cNvSpPr>
            <p:nvPr/>
          </p:nvSpPr>
          <p:spPr bwMode="auto">
            <a:xfrm>
              <a:off x="3153" y="1171"/>
              <a:ext cx="408" cy="377"/>
            </a:xfrm>
            <a:prstGeom prst="sun">
              <a:avLst>
                <a:gd name="adj" fmla="val 25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pt-BR" sz="2400" dirty="0"/>
            </a:p>
          </p:txBody>
        </p:sp>
      </p:grpSp>
      <p:sp>
        <p:nvSpPr>
          <p:cNvPr id="19" name="Retângulo 18"/>
          <p:cNvSpPr/>
          <p:nvPr/>
        </p:nvSpPr>
        <p:spPr>
          <a:xfrm>
            <a:off x="215028" y="857232"/>
            <a:ext cx="2277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CONCEITOS</a:t>
            </a:r>
          </a:p>
        </p:txBody>
      </p:sp>
      <p:pic>
        <p:nvPicPr>
          <p:cNvPr id="20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21" name="Retângulo 20"/>
          <p:cNvSpPr/>
          <p:nvPr/>
        </p:nvSpPr>
        <p:spPr>
          <a:xfrm>
            <a:off x="-230668" y="1285860"/>
            <a:ext cx="6149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indent="355600" algn="l">
              <a:buBlip>
                <a:blip r:embed="rId5"/>
              </a:buBlip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Mapeamento Semântico </a:t>
            </a:r>
            <a:r>
              <a:rPr lang="pt-BR" b="1" dirty="0" smtClean="0">
                <a:solidFill>
                  <a:srgbClr val="000000"/>
                </a:solidFill>
                <a:latin typeface="Arial" charset="0"/>
                <a:sym typeface="Symbol"/>
              </a:rPr>
              <a:t> </a:t>
            </a: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Sintático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71470" y="714356"/>
            <a:ext cx="9247525" cy="5484083"/>
            <a:chOff x="-32" y="714356"/>
            <a:chExt cx="9247525" cy="5484083"/>
          </a:xfrm>
        </p:grpSpPr>
        <p:sp>
          <p:nvSpPr>
            <p:cNvPr id="12317" name="Text Box 9"/>
            <p:cNvSpPr txBox="1">
              <a:spLocks noChangeArrowheads="1"/>
            </p:cNvSpPr>
            <p:nvPr/>
          </p:nvSpPr>
          <p:spPr bwMode="auto">
            <a:xfrm>
              <a:off x="-32" y="2440743"/>
              <a:ext cx="2626617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EQUIVALENTE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pt-BR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" name="Grupo 64"/>
            <p:cNvGrpSpPr/>
            <p:nvPr/>
          </p:nvGrpSpPr>
          <p:grpSpPr>
            <a:xfrm>
              <a:off x="1000100" y="2940809"/>
              <a:ext cx="857256" cy="785818"/>
              <a:chOff x="1071538" y="3500438"/>
              <a:chExt cx="857256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38" name="Elipse 37"/>
              <p:cNvSpPr/>
              <p:nvPr/>
            </p:nvSpPr>
            <p:spPr bwMode="auto">
              <a:xfrm>
                <a:off x="1071538" y="3500438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pt-BR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 bwMode="auto">
              <a:xfrm>
                <a:off x="1071538" y="3500438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>
                  <a:defRPr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itchFamily="18" charset="0"/>
                  </a:rPr>
                  <a:t>A   B</a:t>
                </a:r>
                <a:endParaRPr lang="pt-BR" sz="20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3" name="Grupo 78"/>
            <p:cNvGrpSpPr/>
            <p:nvPr/>
          </p:nvGrpSpPr>
          <p:grpSpPr>
            <a:xfrm>
              <a:off x="5715008" y="1154859"/>
              <a:ext cx="857256" cy="785818"/>
              <a:chOff x="5715008" y="1643050"/>
              <a:chExt cx="857256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76" name="Elipse 75"/>
              <p:cNvSpPr/>
              <p:nvPr/>
            </p:nvSpPr>
            <p:spPr bwMode="auto">
              <a:xfrm>
                <a:off x="5715008" y="1643050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/>
              <a:lstStyle/>
              <a:p>
                <a:pPr algn="l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A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7" name="Elipse 46"/>
              <p:cNvSpPr/>
              <p:nvPr/>
            </p:nvSpPr>
            <p:spPr bwMode="auto">
              <a:xfrm>
                <a:off x="6031254" y="1857364"/>
                <a:ext cx="500066" cy="458394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71" name="Text Box 9"/>
            <p:cNvSpPr txBox="1">
              <a:spLocks noChangeArrowheads="1"/>
            </p:cNvSpPr>
            <p:nvPr/>
          </p:nvSpPr>
          <p:spPr bwMode="auto">
            <a:xfrm>
              <a:off x="1214446" y="726231"/>
              <a:ext cx="292892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MENOS</a:t>
              </a:r>
              <a:r>
                <a:rPr lang="en-US" sz="2000" b="1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GERAL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</a:rPr>
                <a:t>)</a:t>
              </a:r>
              <a:endParaRPr lang="pt-BR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72" name="Text Box 9"/>
            <p:cNvSpPr txBox="1">
              <a:spLocks noChangeArrowheads="1"/>
            </p:cNvSpPr>
            <p:nvPr/>
          </p:nvSpPr>
          <p:spPr bwMode="auto">
            <a:xfrm>
              <a:off x="5715008" y="714356"/>
              <a:ext cx="242406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MAIS</a:t>
              </a:r>
              <a:r>
                <a:rPr lang="en-US" sz="2000" b="1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GERAL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pt-BR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Text Box 9"/>
            <p:cNvSpPr txBox="1">
              <a:spLocks noChangeArrowheads="1"/>
            </p:cNvSpPr>
            <p:nvPr/>
          </p:nvSpPr>
          <p:spPr bwMode="auto">
            <a:xfrm>
              <a:off x="3536055" y="5798329"/>
              <a:ext cx="227658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DIFERENTE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pt-BR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Text Box 9"/>
            <p:cNvSpPr txBox="1">
              <a:spLocks noChangeArrowheads="1"/>
            </p:cNvSpPr>
            <p:nvPr/>
          </p:nvSpPr>
          <p:spPr bwMode="auto">
            <a:xfrm>
              <a:off x="6643702" y="2512181"/>
              <a:ext cx="2603791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SOBREPOSTO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pt-BR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" name="Grupo 80"/>
            <p:cNvGrpSpPr/>
            <p:nvPr/>
          </p:nvGrpSpPr>
          <p:grpSpPr>
            <a:xfrm>
              <a:off x="3786182" y="4869635"/>
              <a:ext cx="1785950" cy="785818"/>
              <a:chOff x="3786182" y="5357826"/>
              <a:chExt cx="1785950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68" name="Elipse 67"/>
              <p:cNvSpPr/>
              <p:nvPr/>
            </p:nvSpPr>
            <p:spPr bwMode="auto">
              <a:xfrm>
                <a:off x="3786182" y="5357826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90000"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A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9" name="Elipse 68"/>
              <p:cNvSpPr/>
              <p:nvPr/>
            </p:nvSpPr>
            <p:spPr bwMode="auto">
              <a:xfrm>
                <a:off x="4714876" y="5357826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5" name="Grupo 81"/>
            <p:cNvGrpSpPr/>
            <p:nvPr/>
          </p:nvGrpSpPr>
          <p:grpSpPr>
            <a:xfrm>
              <a:off x="2643174" y="1154859"/>
              <a:ext cx="857256" cy="785818"/>
              <a:chOff x="2643174" y="1643050"/>
              <a:chExt cx="857256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43" name="Elipse 42"/>
              <p:cNvSpPr/>
              <p:nvPr/>
            </p:nvSpPr>
            <p:spPr bwMode="auto">
              <a:xfrm>
                <a:off x="2714612" y="1899036"/>
                <a:ext cx="500066" cy="458394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" name="Elipse 41"/>
              <p:cNvSpPr/>
              <p:nvPr/>
            </p:nvSpPr>
            <p:spPr bwMode="auto">
              <a:xfrm>
                <a:off x="2643174" y="1643050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Ins="0"/>
              <a:lstStyle/>
              <a:p>
                <a:pPr algn="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7" name="CaixaDeTexto 76"/>
              <p:cNvSpPr txBox="1"/>
              <p:nvPr/>
            </p:nvSpPr>
            <p:spPr>
              <a:xfrm>
                <a:off x="2755556" y="1868469"/>
                <a:ext cx="40748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" name="Grupo 79"/>
            <p:cNvGrpSpPr/>
            <p:nvPr/>
          </p:nvGrpSpPr>
          <p:grpSpPr>
            <a:xfrm>
              <a:off x="7215206" y="3012247"/>
              <a:ext cx="1357322" cy="785818"/>
              <a:chOff x="7215206" y="3500438"/>
              <a:chExt cx="1357322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34" name="Elipse 33"/>
              <p:cNvSpPr/>
              <p:nvPr/>
            </p:nvSpPr>
            <p:spPr bwMode="auto">
              <a:xfrm>
                <a:off x="7215206" y="3500438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90000"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A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" name="Elipse 34"/>
              <p:cNvSpPr/>
              <p:nvPr/>
            </p:nvSpPr>
            <p:spPr bwMode="auto">
              <a:xfrm>
                <a:off x="7715272" y="3500438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229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151AB0-5757-448B-B20F-1190ADB8B5B6}" type="slidenum">
              <a:rPr lang="pt-BR" smtClean="0"/>
              <a:pPr/>
              <a:t>9</a:t>
            </a:fld>
            <a:endParaRPr lang="pt-BR" smtClean="0"/>
          </a:p>
        </p:txBody>
      </p:sp>
      <p:sp>
        <p:nvSpPr>
          <p:cNvPr id="12318" name="Text Box 4"/>
          <p:cNvSpPr txBox="1">
            <a:spLocks noChangeArrowheads="1"/>
          </p:cNvSpPr>
          <p:nvPr/>
        </p:nvSpPr>
        <p:spPr bwMode="auto">
          <a:xfrm>
            <a:off x="3293293" y="1297735"/>
            <a:ext cx="2457724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r">
              <a:defRPr/>
            </a:pP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 Math"/>
                <a:ea typeface="Cambria Math"/>
                <a:sym typeface="Symbol" pitchFamily="18" charset="2"/>
              </a:rPr>
              <a:t>⊏</a:t>
            </a: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  </a:t>
            </a: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 Math"/>
                <a:ea typeface="Cambria Math"/>
                <a:sym typeface="Symbol" pitchFamily="18" charset="2"/>
              </a:rPr>
              <a:t>⊐</a:t>
            </a:r>
            <a:endParaRPr lang="pt-BR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cs typeface="Times New Roman" pitchFamily="18" charset="0"/>
            </a:endParaRPr>
          </a:p>
        </p:txBody>
      </p:sp>
      <p:sp>
        <p:nvSpPr>
          <p:cNvPr id="12316" name="Text Box 8"/>
          <p:cNvSpPr txBox="1">
            <a:spLocks noChangeArrowheads="1"/>
          </p:cNvSpPr>
          <p:nvPr/>
        </p:nvSpPr>
        <p:spPr bwMode="auto">
          <a:xfrm>
            <a:off x="2465378" y="2512181"/>
            <a:ext cx="749300" cy="1323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8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sym typeface="Symbol" pitchFamily="18" charset="2"/>
              </a:rPr>
              <a:t></a:t>
            </a:r>
          </a:p>
        </p:txBody>
      </p:sp>
      <p:sp>
        <p:nvSpPr>
          <p:cNvPr id="12314" name="Text Box 11"/>
          <p:cNvSpPr txBox="1">
            <a:spLocks noChangeArrowheads="1"/>
          </p:cNvSpPr>
          <p:nvPr/>
        </p:nvSpPr>
        <p:spPr bwMode="auto">
          <a:xfrm>
            <a:off x="4179890" y="3546196"/>
            <a:ext cx="936474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 Math"/>
                <a:ea typeface="Cambria Math"/>
                <a:sym typeface="Symbol" pitchFamily="18" charset="2"/>
              </a:rPr>
              <a:t>≠</a:t>
            </a:r>
            <a:endParaRPr lang="pt-BR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sym typeface="Symbol" pitchFamily="18" charset="2"/>
            </a:endParaRPr>
          </a:p>
        </p:txBody>
      </p:sp>
      <p:sp>
        <p:nvSpPr>
          <p:cNvPr id="12312" name="Text Box 14"/>
          <p:cNvSpPr txBox="1">
            <a:spLocks noChangeArrowheads="1"/>
          </p:cNvSpPr>
          <p:nvPr/>
        </p:nvSpPr>
        <p:spPr bwMode="auto">
          <a:xfrm>
            <a:off x="5661039" y="2440743"/>
            <a:ext cx="904414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 Math"/>
                <a:ea typeface="Cambria Math"/>
                <a:sym typeface="Symbol" pitchFamily="18" charset="2"/>
              </a:rPr>
              <a:t>⊓</a:t>
            </a:r>
            <a:endParaRPr lang="pt-BR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sym typeface="Symbol" pitchFamily="18" charset="2"/>
            </a:endParaRPr>
          </a:p>
        </p:txBody>
      </p:sp>
      <p:pic>
        <p:nvPicPr>
          <p:cNvPr id="12301" name="Picture 36" descr="http://www.astro.com/im/in/sun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7" y="2740784"/>
            <a:ext cx="952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-71438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71438" y="0"/>
            <a:ext cx="114300" cy="209550"/>
          </a:xfrm>
          <a:prstGeom prst="rect">
            <a:avLst/>
          </a:prstGeom>
          <a:noFill/>
        </p:spPr>
      </p:pic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-71438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71438" y="0"/>
            <a:ext cx="114300" cy="209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rela">
  <a:themeElements>
    <a:clrScheme name="Aquarela 1">
      <a:dk1>
        <a:srgbClr val="545472"/>
      </a:dk1>
      <a:lt1>
        <a:srgbClr val="FFFFFF"/>
      </a:lt1>
      <a:dk2>
        <a:srgbClr val="660066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9595FF"/>
      </a:hlink>
      <a:folHlink>
        <a:srgbClr val="8888AE"/>
      </a:folHlink>
    </a:clrScheme>
    <a:fontScheme name="Aquarel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quarela 1">
        <a:dk1>
          <a:srgbClr val="545472"/>
        </a:dk1>
        <a:lt1>
          <a:srgbClr val="FFFFFF"/>
        </a:lt1>
        <a:dk2>
          <a:srgbClr val="660066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660066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B8AAB8"/>
        </a:accent5>
        <a:accent6>
          <a:srgbClr val="CD96B1"/>
        </a:accent6>
        <a:hlink>
          <a:srgbClr val="8585FF"/>
        </a:hlink>
        <a:folHlink>
          <a:srgbClr val="563E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B78AFA"/>
        </a:hlink>
        <a:folHlink>
          <a:srgbClr val="A0A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619147"/>
        </a:hlink>
        <a:folHlink>
          <a:srgbClr val="94BE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7C6148"/>
        </a:hlink>
        <a:folHlink>
          <a:srgbClr val="8E85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Office\Templates\Estruturas de apresentação\Aquarela.pot</Template>
  <TotalTime>24375</TotalTime>
  <Words>1875</Words>
  <Application>Microsoft PowerPoint</Application>
  <PresentationFormat>Apresentação na tela (4:3)</PresentationFormat>
  <Paragraphs>974</Paragraphs>
  <Slides>47</Slides>
  <Notes>10</Notes>
  <HiddenSlides>0</HiddenSlides>
  <MMClips>0</MMClips>
  <ScaleCrop>false</ScaleCrop>
  <HeadingPairs>
    <vt:vector size="8" baseType="variant">
      <vt:variant>
        <vt:lpstr>Fontes usadas</vt:lpstr>
      </vt:variant>
      <vt:variant>
        <vt:i4>18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67" baseType="lpstr">
      <vt:lpstr>Arial</vt:lpstr>
      <vt:lpstr>Jokerman LET</vt:lpstr>
      <vt:lpstr>Batik Regular</vt:lpstr>
      <vt:lpstr>Times New Roman</vt:lpstr>
      <vt:lpstr>Arial Narrow</vt:lpstr>
      <vt:lpstr>Comic Sans MS</vt:lpstr>
      <vt:lpstr>Agency FB</vt:lpstr>
      <vt:lpstr>Monotype Corsiva</vt:lpstr>
      <vt:lpstr>Broadway BT</vt:lpstr>
      <vt:lpstr>Earwig Factory</vt:lpstr>
      <vt:lpstr>Tahoma</vt:lpstr>
      <vt:lpstr>Verdana</vt:lpstr>
      <vt:lpstr>Arial Black</vt:lpstr>
      <vt:lpstr>Symbol</vt:lpstr>
      <vt:lpstr>Cambria Math</vt:lpstr>
      <vt:lpstr>Wingdings</vt:lpstr>
      <vt:lpstr>Calibri</vt:lpstr>
      <vt:lpstr>Cambria</vt:lpstr>
      <vt:lpstr>Aquarela</vt:lpstr>
      <vt:lpstr>Equação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UFAM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fdsm</dc:creator>
  <cp:lastModifiedBy>fabricio</cp:lastModifiedBy>
  <cp:revision>2233</cp:revision>
  <dcterms:created xsi:type="dcterms:W3CDTF">2003-07-05T15:31:38Z</dcterms:created>
  <dcterms:modified xsi:type="dcterms:W3CDTF">2009-03-03T09:50:04Z</dcterms:modified>
</cp:coreProperties>
</file>